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Sora Semi Bold"/>
      <p:regular r:id="rId19"/>
    </p:embeddedFont>
    <p:embeddedFont>
      <p:font typeface="Sora Semi Bold"/>
      <p:regular r:id="rId20"/>
    </p:embeddedFont>
    <p:embeddedFont>
      <p:font typeface="Sora Light"/>
      <p:regular r:id="rId21"/>
    </p:embeddedFont>
    <p:embeddedFont>
      <p:font typeface="Sora Ligh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image" Target="../media/image-10-6.png"/><Relationship Id="rId7" Type="http://schemas.openxmlformats.org/officeDocument/2006/relationships/image" Target="../media/image-10-7.svg"/><Relationship Id="rId8" Type="http://schemas.openxmlformats.org/officeDocument/2006/relationships/image" Target="../media/image-10-8.png"/><Relationship Id="rId9" Type="http://schemas.openxmlformats.org/officeDocument/2006/relationships/image" Target="../media/image-10-9.svg"/><Relationship Id="rId10" Type="http://schemas.openxmlformats.org/officeDocument/2006/relationships/image" Target="../media/image-10-10.png"/><Relationship Id="rId11" Type="http://schemas.openxmlformats.org/officeDocument/2006/relationships/image" Target="../media/image-10-11.svg"/><Relationship Id="rId12" Type="http://schemas.openxmlformats.org/officeDocument/2006/relationships/image" Target="../media/image-10-12.png"/><Relationship Id="rId13" Type="http://schemas.openxmlformats.org/officeDocument/2006/relationships/image" Target="../media/image-10-13.svg"/><Relationship Id="rId14" Type="http://schemas.openxmlformats.org/officeDocument/2006/relationships/image" Target="../media/image-10-14.png"/><Relationship Id="rId15" Type="http://schemas.openxmlformats.org/officeDocument/2006/relationships/slideLayout" Target="../slideLayouts/slideLayout11.xml"/><Relationship Id="rId1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svg"/><Relationship Id="rId3" Type="http://schemas.openxmlformats.org/officeDocument/2006/relationships/image" Target="../media/image-11-3.png"/><Relationship Id="rId4" Type="http://schemas.openxmlformats.org/officeDocument/2006/relationships/image" Target="../media/image-11-4.svg"/><Relationship Id="rId5" Type="http://schemas.openxmlformats.org/officeDocument/2006/relationships/image" Target="../media/image-11-5.png"/><Relationship Id="rId6" Type="http://schemas.openxmlformats.org/officeDocument/2006/relationships/image" Target="../media/image-11-6.svg"/><Relationship Id="rId7" Type="http://schemas.openxmlformats.org/officeDocument/2006/relationships/image" Target="../media/image-11-7.png"/><Relationship Id="rId8" Type="http://schemas.openxmlformats.org/officeDocument/2006/relationships/slideLayout" Target="../slideLayouts/slideLayout12.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sv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svg"/><Relationship Id="rId9" Type="http://schemas.openxmlformats.org/officeDocument/2006/relationships/slideLayout" Target="../slideLayouts/slideLayout8.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2136100"/>
            <a:ext cx="7627382" cy="1247061"/>
          </a:xfrm>
          <a:prstGeom prst="rect">
            <a:avLst/>
          </a:prstGeom>
          <a:noFill/>
          <a:ln/>
        </p:spPr>
        <p:txBody>
          <a:bodyPr wrap="square" lIns="0" tIns="0" rIns="0" bIns="0" rtlCol="0" anchor="t"/>
          <a:lstStyle/>
          <a:p>
            <a:pPr algn="l" indent="0" marL="0">
              <a:lnSpc>
                <a:spcPts val="4900"/>
              </a:lnSpc>
              <a:buNone/>
            </a:pPr>
            <a:r>
              <a:rPr lang="en-US" sz="3900" dirty="0">
                <a:solidFill>
                  <a:srgbClr val="1F1E1E"/>
                </a:solidFill>
                <a:latin typeface="Sora Semi Bold" pitchFamily="34" charset="0"/>
                <a:ea typeface="Sora Semi Bold" pitchFamily="34" charset="-122"/>
                <a:cs typeface="Sora Semi Bold" pitchFamily="34" charset="-120"/>
              </a:rPr>
              <a:t>Global Coffee Value Chain Sustainability</a:t>
            </a:r>
            <a:endParaRPr lang="en-US" sz="3900" dirty="0"/>
          </a:p>
        </p:txBody>
      </p:sp>
      <p:sp>
        <p:nvSpPr>
          <p:cNvPr id="4" name="Text 1"/>
          <p:cNvSpPr/>
          <p:nvPr/>
        </p:nvSpPr>
        <p:spPr>
          <a:xfrm>
            <a:off x="758309" y="3667482"/>
            <a:ext cx="7627382" cy="2426018"/>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From farm to cup, the coffee industry faces mounting pressure to address climate risks, protect farmer livelihoods, and meet evolving consumer expectations. This presentation maps the complete value chain—examining economic realities at origin, quantifying environmental impacts, and identifying high-ROI interventions that deliver both sustainability outcomes and business value. As markets demand transparency and regulators tighten standards, proactive decarbonization and traceability are no longer optional—they're competitive imperatives.</a:t>
            </a:r>
            <a:endParaRPr lang="en-US" sz="1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79095" y="260628"/>
            <a:ext cx="7463552"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Sora Semi Bold" pitchFamily="34" charset="0"/>
                <a:ea typeface="Sora Semi Bold" pitchFamily="34" charset="-122"/>
                <a:cs typeface="Sora Semi Bold" pitchFamily="34" charset="-120"/>
              </a:rPr>
              <a:t>Life Cycle Assessment: Carbon Footprint from Farm to Cup</a:t>
            </a:r>
            <a:endParaRPr lang="en-US" sz="1950" dirty="0"/>
          </a:p>
        </p:txBody>
      </p:sp>
      <p:sp>
        <p:nvSpPr>
          <p:cNvPr id="3" name="Text 1"/>
          <p:cNvSpPr/>
          <p:nvPr/>
        </p:nvSpPr>
        <p:spPr>
          <a:xfrm>
            <a:off x="379095" y="761881"/>
            <a:ext cx="13872210"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A full life cycle assessment (LCA) quantifies greenhouse gas emissions from farm inputs through disposal. For a 250 ml cup of black coffee, emissions average about 0.21 kg CO₂e. Add milk, and the footprint jumps dramatically—dairy's impact dwarfs coffee's in milk-heavy beverages like lattes. Consumer brewing energy also looms large, particularly in regions reliant on fossil-fueled grids. Reducing emissions requires interventions across the entire chain, not just at origin.</a:t>
            </a:r>
            <a:endParaRPr lang="en-US" sz="700" dirty="0"/>
          </a:p>
        </p:txBody>
      </p:sp>
      <p:pic>
        <p:nvPicPr>
          <p:cNvPr id="4" name="Image 0" descr="preencoded.png">    </p:cNvPr>
          <p:cNvPicPr>
            <a:picLocks noChangeAspect="1"/>
          </p:cNvPicPr>
          <p:nvPr/>
        </p:nvPicPr>
        <p:blipFill>
          <a:blip r:embed="rId1"/>
          <a:stretch>
            <a:fillRect/>
          </a:stretch>
        </p:blipFill>
        <p:spPr>
          <a:xfrm>
            <a:off x="379095" y="1171575"/>
            <a:ext cx="13872210" cy="7768352"/>
          </a:xfrm>
          <a:prstGeom prst="rect">
            <a:avLst/>
          </a:prstGeom>
        </p:spPr>
      </p:pic>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9095" y="9046488"/>
            <a:ext cx="236934" cy="236934"/>
          </a:xfrm>
          <a:prstGeom prst="rect">
            <a:avLst/>
          </a:prstGeom>
        </p:spPr>
      </p:pic>
      <p:sp>
        <p:nvSpPr>
          <p:cNvPr id="6" name="Text 2"/>
          <p:cNvSpPr/>
          <p:nvPr/>
        </p:nvSpPr>
        <p:spPr>
          <a:xfrm>
            <a:off x="379095" y="9401889"/>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Farm &amp; Inputs</a:t>
            </a:r>
            <a:endParaRPr lang="en-US" sz="950" dirty="0"/>
          </a:p>
        </p:txBody>
      </p:sp>
      <p:sp>
        <p:nvSpPr>
          <p:cNvPr id="7" name="Text 3"/>
          <p:cNvSpPr/>
          <p:nvPr/>
        </p:nvSpPr>
        <p:spPr>
          <a:xfrm>
            <a:off x="379095" y="9614654"/>
            <a:ext cx="6876812"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45%</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of black coffee footprint—fertilizer production, land management, and N₂O emissions from soils dominate</a:t>
            </a:r>
            <a:endParaRPr lang="en-US" sz="700" dirty="0"/>
          </a:p>
        </p:txBody>
      </p:sp>
      <p:pic>
        <p:nvPicPr>
          <p:cNvPr id="8"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74374" y="9046488"/>
            <a:ext cx="236934" cy="236934"/>
          </a:xfrm>
          <a:prstGeom prst="rect">
            <a:avLst/>
          </a:prstGeom>
        </p:spPr>
      </p:pic>
      <p:sp>
        <p:nvSpPr>
          <p:cNvPr id="9" name="Text 4"/>
          <p:cNvSpPr/>
          <p:nvPr/>
        </p:nvSpPr>
        <p:spPr>
          <a:xfrm>
            <a:off x="7374374" y="9401889"/>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Consumer Brewing</a:t>
            </a:r>
            <a:endParaRPr lang="en-US" sz="950" dirty="0"/>
          </a:p>
        </p:txBody>
      </p:sp>
      <p:sp>
        <p:nvSpPr>
          <p:cNvPr id="10" name="Text 5"/>
          <p:cNvSpPr/>
          <p:nvPr/>
        </p:nvSpPr>
        <p:spPr>
          <a:xfrm>
            <a:off x="7374374" y="9614654"/>
            <a:ext cx="6876931"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35%</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of footprint—electric kettles, drip makers, and espresso machines; varies by energy mix</a:t>
            </a:r>
            <a:endParaRPr lang="en-US" sz="700" dirty="0"/>
          </a:p>
        </p:txBody>
      </p:sp>
      <p:pic>
        <p:nvPicPr>
          <p:cNvPr id="11"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9095" y="9955768"/>
            <a:ext cx="236934" cy="236934"/>
          </a:xfrm>
          <a:prstGeom prst="rect">
            <a:avLst/>
          </a:prstGeom>
        </p:spPr>
      </p:pic>
      <p:sp>
        <p:nvSpPr>
          <p:cNvPr id="12" name="Text 6"/>
          <p:cNvSpPr/>
          <p:nvPr/>
        </p:nvSpPr>
        <p:spPr>
          <a:xfrm>
            <a:off x="379095" y="10311170"/>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Roasting</a:t>
            </a:r>
            <a:endParaRPr lang="en-US" sz="950" dirty="0"/>
          </a:p>
        </p:txBody>
      </p:sp>
      <p:sp>
        <p:nvSpPr>
          <p:cNvPr id="13" name="Text 7"/>
          <p:cNvSpPr/>
          <p:nvPr/>
        </p:nvSpPr>
        <p:spPr>
          <a:xfrm>
            <a:off x="379095" y="10523934"/>
            <a:ext cx="6876812"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6%</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—natural gas or electric roasters; efficiency upgrades and renewables reduce impact</a:t>
            </a:r>
            <a:endParaRPr lang="en-US" sz="700" dirty="0"/>
          </a:p>
        </p:txBody>
      </p:sp>
      <p:pic>
        <p:nvPicPr>
          <p:cNvPr id="14"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74374" y="9955768"/>
            <a:ext cx="236934" cy="236934"/>
          </a:xfrm>
          <a:prstGeom prst="rect">
            <a:avLst/>
          </a:prstGeom>
        </p:spPr>
      </p:pic>
      <p:sp>
        <p:nvSpPr>
          <p:cNvPr id="15" name="Text 8"/>
          <p:cNvSpPr/>
          <p:nvPr/>
        </p:nvSpPr>
        <p:spPr>
          <a:xfrm>
            <a:off x="7374374" y="10311170"/>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Packaging</a:t>
            </a:r>
            <a:endParaRPr lang="en-US" sz="950" dirty="0"/>
          </a:p>
        </p:txBody>
      </p:sp>
      <p:sp>
        <p:nvSpPr>
          <p:cNvPr id="16" name="Text 9"/>
          <p:cNvSpPr/>
          <p:nvPr/>
        </p:nvSpPr>
        <p:spPr>
          <a:xfrm>
            <a:off x="7374374" y="10523934"/>
            <a:ext cx="6876931"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6%</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—foil-lined bags, valves, and labels; lightweighting and recyclable materials help</a:t>
            </a:r>
            <a:endParaRPr lang="en-US" sz="700" dirty="0"/>
          </a:p>
        </p:txBody>
      </p:sp>
      <p:pic>
        <p:nvPicPr>
          <p:cNvPr id="17" name="Image 5"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9095" y="10865048"/>
            <a:ext cx="236934" cy="236934"/>
          </a:xfrm>
          <a:prstGeom prst="rect">
            <a:avLst/>
          </a:prstGeom>
        </p:spPr>
      </p:pic>
      <p:sp>
        <p:nvSpPr>
          <p:cNvPr id="18" name="Text 10"/>
          <p:cNvSpPr/>
          <p:nvPr/>
        </p:nvSpPr>
        <p:spPr>
          <a:xfrm>
            <a:off x="379095" y="11220450"/>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Transport</a:t>
            </a:r>
            <a:endParaRPr lang="en-US" sz="950" dirty="0"/>
          </a:p>
        </p:txBody>
      </p:sp>
      <p:sp>
        <p:nvSpPr>
          <p:cNvPr id="19" name="Text 11"/>
          <p:cNvSpPr/>
          <p:nvPr/>
        </p:nvSpPr>
        <p:spPr>
          <a:xfrm>
            <a:off x="379095" y="11433215"/>
            <a:ext cx="6876812"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5%</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—ocean freight origin to market; slow steaming and carrier selection matter</a:t>
            </a:r>
            <a:endParaRPr lang="en-US" sz="700" dirty="0"/>
          </a:p>
        </p:txBody>
      </p:sp>
      <p:pic>
        <p:nvPicPr>
          <p:cNvPr id="20" name="Image 6" descr="preencoded.png">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4374" y="10865048"/>
            <a:ext cx="236934" cy="236934"/>
          </a:xfrm>
          <a:prstGeom prst="rect">
            <a:avLst/>
          </a:prstGeom>
        </p:spPr>
      </p:pic>
      <p:sp>
        <p:nvSpPr>
          <p:cNvPr id="21" name="Text 12"/>
          <p:cNvSpPr/>
          <p:nvPr/>
        </p:nvSpPr>
        <p:spPr>
          <a:xfrm>
            <a:off x="7374374" y="11220450"/>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Retail &amp; Last Mile</a:t>
            </a:r>
            <a:endParaRPr lang="en-US" sz="950" dirty="0"/>
          </a:p>
        </p:txBody>
      </p:sp>
      <p:sp>
        <p:nvSpPr>
          <p:cNvPr id="22" name="Text 13"/>
          <p:cNvSpPr/>
          <p:nvPr/>
        </p:nvSpPr>
        <p:spPr>
          <a:xfrm>
            <a:off x="7374374" y="11433215"/>
            <a:ext cx="6876931"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3%</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—warehousing, delivery; relatively minor unless air freight used</a:t>
            </a:r>
            <a:endParaRPr lang="en-US" sz="700" dirty="0"/>
          </a:p>
        </p:txBody>
      </p:sp>
      <p:sp>
        <p:nvSpPr>
          <p:cNvPr id="23" name="Text 14"/>
          <p:cNvSpPr/>
          <p:nvPr/>
        </p:nvSpPr>
        <p:spPr>
          <a:xfrm>
            <a:off x="379095" y="11786116"/>
            <a:ext cx="1369457" cy="155972"/>
          </a:xfrm>
          <a:prstGeom prst="rect">
            <a:avLst/>
          </a:prstGeom>
          <a:noFill/>
          <a:ln/>
        </p:spPr>
        <p:txBody>
          <a:bodyPr wrap="none" lIns="0" tIns="0" rIns="0" bIns="0" rtlCol="0" anchor="t"/>
          <a:lstStyle/>
          <a:p>
            <a:pPr algn="l" indent="0" marL="0">
              <a:lnSpc>
                <a:spcPts val="1200"/>
              </a:lnSpc>
              <a:buNone/>
            </a:pPr>
            <a:r>
              <a:rPr lang="en-US" sz="950" dirty="0">
                <a:solidFill>
                  <a:srgbClr val="1F1E1E"/>
                </a:solidFill>
                <a:latin typeface="Sora Semi Bold" pitchFamily="34" charset="0"/>
                <a:ea typeface="Sora Semi Bold" pitchFamily="34" charset="-122"/>
                <a:cs typeface="Sora Semi Bold" pitchFamily="34" charset="-120"/>
              </a:rPr>
              <a:t>Water Footprint Note</a:t>
            </a:r>
            <a:endParaRPr lang="en-US" sz="950" dirty="0"/>
          </a:p>
        </p:txBody>
      </p:sp>
      <p:sp>
        <p:nvSpPr>
          <p:cNvPr id="24" name="Text 15"/>
          <p:cNvSpPr/>
          <p:nvPr/>
        </p:nvSpPr>
        <p:spPr>
          <a:xfrm>
            <a:off x="379095" y="12036862"/>
            <a:ext cx="6820495"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Coffee's water footprint is dominated by </a:t>
            </a:r>
            <a:pPr algn="l" indent="0" marL="0">
              <a:lnSpc>
                <a:spcPts val="1150"/>
              </a:lnSpc>
              <a:buNone/>
            </a:pPr>
            <a:r>
              <a:rPr lang="en-US" sz="700" i="1" dirty="0">
                <a:solidFill>
                  <a:srgbClr val="3B3535"/>
                </a:solidFill>
                <a:latin typeface="Sora Light" pitchFamily="34" charset="0"/>
                <a:ea typeface="Sora Light" pitchFamily="34" charset="-122"/>
                <a:cs typeface="Sora Light" pitchFamily="34" charset="-120"/>
              </a:rPr>
              <a:t>green water</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(rainfall), with blue water (irrigation) hotspots in Brazil and Vietnam. Efficient processing and wastewater treatment reduce freshwater impact.</a:t>
            </a:r>
            <a:endParaRPr lang="en-US" sz="700" dirty="0"/>
          </a:p>
        </p:txBody>
      </p:sp>
      <p:sp>
        <p:nvSpPr>
          <p:cNvPr id="25" name="Text 16"/>
          <p:cNvSpPr/>
          <p:nvPr/>
        </p:nvSpPr>
        <p:spPr>
          <a:xfrm>
            <a:off x="7438430" y="11786116"/>
            <a:ext cx="1285637" cy="155972"/>
          </a:xfrm>
          <a:prstGeom prst="rect">
            <a:avLst/>
          </a:prstGeom>
          <a:noFill/>
          <a:ln/>
        </p:spPr>
        <p:txBody>
          <a:bodyPr wrap="none" lIns="0" tIns="0" rIns="0" bIns="0" rtlCol="0" anchor="t"/>
          <a:lstStyle/>
          <a:p>
            <a:pPr algn="l" indent="0" marL="0">
              <a:lnSpc>
                <a:spcPts val="1200"/>
              </a:lnSpc>
              <a:buNone/>
            </a:pPr>
            <a:r>
              <a:rPr lang="en-US" sz="950" dirty="0">
                <a:solidFill>
                  <a:srgbClr val="1F1E1E"/>
                </a:solidFill>
                <a:latin typeface="Sora Semi Bold" pitchFamily="34" charset="0"/>
                <a:ea typeface="Sora Semi Bold" pitchFamily="34" charset="-122"/>
                <a:cs typeface="Sora Semi Bold" pitchFamily="34" charset="-120"/>
              </a:rPr>
              <a:t>Milk's Outsized Role</a:t>
            </a:r>
            <a:endParaRPr lang="en-US" sz="950" dirty="0"/>
          </a:p>
        </p:txBody>
      </p:sp>
      <p:sp>
        <p:nvSpPr>
          <p:cNvPr id="26" name="Text 17"/>
          <p:cNvSpPr/>
          <p:nvPr/>
        </p:nvSpPr>
        <p:spPr>
          <a:xfrm>
            <a:off x="7438430" y="12036862"/>
            <a:ext cx="6820495"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Dairy milk contributes 60–75% of a latte's emissions. Shifting to plant-based alternatives (oat, almond) can cut beverage footprint by 50%+ while appealing to sustainability-conscious consumers.</a:t>
            </a:r>
            <a:endParaRPr lang="en-US" sz="700" dirty="0"/>
          </a:p>
        </p:txBody>
      </p:sp>
      <p:sp>
        <p:nvSpPr>
          <p:cNvPr id="27" name="Shape 18"/>
          <p:cNvSpPr/>
          <p:nvPr/>
        </p:nvSpPr>
        <p:spPr>
          <a:xfrm>
            <a:off x="379095" y="12531804"/>
            <a:ext cx="13872210" cy="402669"/>
          </a:xfrm>
          <a:prstGeom prst="roundRect">
            <a:avLst>
              <a:gd name="adj" fmla="val 9887"/>
            </a:avLst>
          </a:prstGeom>
          <a:solidFill>
            <a:srgbClr val="F7BBC1"/>
          </a:solidFill>
          <a:ln/>
        </p:spPr>
      </p:sp>
      <p:pic>
        <p:nvPicPr>
          <p:cNvPr id="28" name="Image 7" descr="preencoded.png">    </p:cNvPr>
          <p:cNvPicPr>
            <a:picLocks noChangeAspect="1"/>
          </p:cNvPicPr>
          <p:nvPr/>
        </p:nvPicPr>
        <p:blipFill>
          <a:blip r:embed="rId14"/>
          <a:stretch>
            <a:fillRect/>
          </a:stretch>
        </p:blipFill>
        <p:spPr>
          <a:xfrm>
            <a:off x="473869" y="12666345"/>
            <a:ext cx="118467" cy="94774"/>
          </a:xfrm>
          <a:prstGeom prst="rect">
            <a:avLst/>
          </a:prstGeom>
        </p:spPr>
      </p:pic>
      <p:sp>
        <p:nvSpPr>
          <p:cNvPr id="29" name="Text 19"/>
          <p:cNvSpPr/>
          <p:nvPr/>
        </p:nvSpPr>
        <p:spPr>
          <a:xfrm>
            <a:off x="687110" y="12650272"/>
            <a:ext cx="13469422" cy="151567"/>
          </a:xfrm>
          <a:prstGeom prst="rect">
            <a:avLst/>
          </a:prstGeom>
          <a:noFill/>
          <a:ln/>
        </p:spPr>
        <p:txBody>
          <a:bodyPr wrap="none" lIns="0" tIns="0" rIns="0" bIns="0" rtlCol="0" anchor="t"/>
          <a:lstStyle/>
          <a:p>
            <a:pPr algn="l" indent="0" marL="0">
              <a:lnSpc>
                <a:spcPts val="1150"/>
              </a:lnSpc>
              <a:buNone/>
            </a:pPr>
            <a:r>
              <a:rPr lang="en-US" sz="700" dirty="0">
                <a:solidFill>
                  <a:srgbClr val="000000"/>
                </a:solidFill>
                <a:latin typeface="Sora Light" pitchFamily="34" charset="0"/>
                <a:ea typeface="Sora Light" pitchFamily="34" charset="-122"/>
                <a:cs typeface="Sora Light" pitchFamily="34" charset="-120"/>
              </a:rPr>
              <a:t>These are indicative factors; actual emissions vary by farming practice (shade vs. sun, organic vs. conventional), grid carbon intensity, brewing method (French press vs. espresso), and serving size. Regular updates and primary data improve accuracy.</a:t>
            </a:r>
            <a:endParaRPr lang="en-US" sz="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93990" y="451247"/>
            <a:ext cx="10367724" cy="406241"/>
          </a:xfrm>
          <a:prstGeom prst="rect">
            <a:avLst/>
          </a:prstGeom>
          <a:noFill/>
          <a:ln/>
        </p:spPr>
        <p:txBody>
          <a:bodyPr wrap="none" lIns="0" tIns="0" rIns="0" bIns="0" rtlCol="0" anchor="t"/>
          <a:lstStyle/>
          <a:p>
            <a:pPr algn="l" indent="0" marL="0">
              <a:lnSpc>
                <a:spcPts val="3150"/>
              </a:lnSpc>
              <a:buNone/>
            </a:pPr>
            <a:r>
              <a:rPr lang="en-US" sz="2550" dirty="0">
                <a:solidFill>
                  <a:srgbClr val="1F1E1E"/>
                </a:solidFill>
                <a:latin typeface="Sora Semi Bold" pitchFamily="34" charset="0"/>
                <a:ea typeface="Sora Semi Bold" pitchFamily="34" charset="-122"/>
                <a:cs typeface="Sora Semi Bold" pitchFamily="34" charset="-120"/>
              </a:rPr>
              <a:t>Interventions and ROI: High-Impact, Financially Viable Actions</a:t>
            </a:r>
            <a:endParaRPr lang="en-US" sz="2550" dirty="0"/>
          </a:p>
        </p:txBody>
      </p:sp>
      <p:sp>
        <p:nvSpPr>
          <p:cNvPr id="3" name="Text 1"/>
          <p:cNvSpPr/>
          <p:nvPr/>
        </p:nvSpPr>
        <p:spPr>
          <a:xfrm>
            <a:off x="493990" y="1104424"/>
            <a:ext cx="13642419" cy="592574"/>
          </a:xfrm>
          <a:prstGeom prst="rect">
            <a:avLst/>
          </a:prstGeom>
          <a:noFill/>
          <a:ln/>
        </p:spPr>
        <p:txBody>
          <a:bodyPr wrap="squar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Decarbonization and resilience investments need not sacrifice profitability. Many interventions deliver positive net present value within 3–5 years through yield gains, input savings, or energy cost reductions. The bubble chart below maps abatement potential against payback period, with bubble size indicating capital intensity. Farm-level practices—agroforestry, soil health, precision inputs—often qualify as "no-regrets" moves, improving both climate outcomes and farmer incomes.</a:t>
            </a:r>
            <a:endParaRPr lang="en-US" sz="950" dirty="0"/>
          </a:p>
        </p:txBody>
      </p:sp>
      <p:sp>
        <p:nvSpPr>
          <p:cNvPr id="4" name="Shape 2"/>
          <p:cNvSpPr/>
          <p:nvPr/>
        </p:nvSpPr>
        <p:spPr>
          <a:xfrm>
            <a:off x="493990" y="1835944"/>
            <a:ext cx="4465082" cy="2255520"/>
          </a:xfrm>
          <a:prstGeom prst="roundRect">
            <a:avLst>
              <a:gd name="adj" fmla="val 2300"/>
            </a:avLst>
          </a:prstGeom>
          <a:solidFill>
            <a:srgbClr val="F9D2D6"/>
          </a:solidFill>
          <a:ln w="7620">
            <a:solidFill>
              <a:srgbClr val="DFB8BC"/>
            </a:solidFill>
            <a:prstDash val="solid"/>
          </a:ln>
        </p:spPr>
      </p:sp>
      <p:sp>
        <p:nvSpPr>
          <p:cNvPr id="5" name="Shape 3"/>
          <p:cNvSpPr/>
          <p:nvPr/>
        </p:nvSpPr>
        <p:spPr>
          <a:xfrm>
            <a:off x="625078" y="1967032"/>
            <a:ext cx="370523" cy="370523"/>
          </a:xfrm>
          <a:prstGeom prst="roundRect">
            <a:avLst>
              <a:gd name="adj" fmla="val 24676162"/>
            </a:avLst>
          </a:prstGeom>
          <a:solidFill>
            <a:srgbClr val="DA1B2E"/>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26996" y="2068949"/>
            <a:ext cx="166688" cy="166688"/>
          </a:xfrm>
          <a:prstGeom prst="rect">
            <a:avLst/>
          </a:prstGeom>
        </p:spPr>
      </p:pic>
      <p:sp>
        <p:nvSpPr>
          <p:cNvPr id="7" name="Text 4"/>
          <p:cNvSpPr/>
          <p:nvPr/>
        </p:nvSpPr>
        <p:spPr>
          <a:xfrm>
            <a:off x="625078" y="2461022"/>
            <a:ext cx="1632347" cy="203121"/>
          </a:xfrm>
          <a:prstGeom prst="rect">
            <a:avLst/>
          </a:prstGeom>
          <a:noFill/>
          <a:ln/>
        </p:spPr>
        <p:txBody>
          <a:bodyPr wrap="none" lIns="0" tIns="0" rIns="0" bIns="0" rtlCol="0" anchor="t"/>
          <a:lstStyle/>
          <a:p>
            <a:pPr algn="l" indent="0" marL="0">
              <a:lnSpc>
                <a:spcPts val="1550"/>
              </a:lnSpc>
              <a:buNone/>
            </a:pPr>
            <a:r>
              <a:rPr lang="en-US" sz="1250" dirty="0">
                <a:solidFill>
                  <a:srgbClr val="3B3535"/>
                </a:solidFill>
                <a:latin typeface="Sora Semi Bold" pitchFamily="34" charset="0"/>
                <a:ea typeface="Sora Semi Bold" pitchFamily="34" charset="-122"/>
                <a:cs typeface="Sora Semi Bold" pitchFamily="34" charset="-120"/>
              </a:rPr>
              <a:t>Shade Agroforestry</a:t>
            </a:r>
            <a:endParaRPr lang="en-US" sz="1250" dirty="0"/>
          </a:p>
        </p:txBody>
      </p:sp>
      <p:sp>
        <p:nvSpPr>
          <p:cNvPr id="8" name="Text 5"/>
          <p:cNvSpPr/>
          <p:nvPr/>
        </p:nvSpPr>
        <p:spPr>
          <a:xfrm>
            <a:off x="625078" y="2738199"/>
            <a:ext cx="4202906" cy="197525"/>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Capex:</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$350/ha | </a:t>
            </a:r>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Payback:</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3–4 yrs</a:t>
            </a:r>
            <a:endParaRPr lang="en-US" sz="950" dirty="0"/>
          </a:p>
        </p:txBody>
      </p:sp>
      <p:sp>
        <p:nvSpPr>
          <p:cNvPr id="9" name="Text 6"/>
          <p:cNvSpPr/>
          <p:nvPr/>
        </p:nvSpPr>
        <p:spPr>
          <a:xfrm>
            <a:off x="625078" y="3009781"/>
            <a:ext cx="4202906" cy="197525"/>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Abatement:</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18 tCO₂e/1k bags</a:t>
            </a:r>
            <a:endParaRPr lang="en-US" sz="950" dirty="0"/>
          </a:p>
        </p:txBody>
      </p:sp>
      <p:sp>
        <p:nvSpPr>
          <p:cNvPr id="10" name="Text 7"/>
          <p:cNvSpPr/>
          <p:nvPr/>
        </p:nvSpPr>
        <p:spPr>
          <a:xfrm>
            <a:off x="625078" y="3281363"/>
            <a:ext cx="4202906"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B3535"/>
                </a:solidFill>
                <a:latin typeface="Sora Light" pitchFamily="34" charset="0"/>
                <a:ea typeface="Sora Light" pitchFamily="34" charset="-122"/>
                <a:cs typeface="Sora Light" pitchFamily="34" charset="-120"/>
              </a:rPr>
              <a:t>Heat resilience and yield stability</a:t>
            </a:r>
            <a:endParaRPr lang="en-US" sz="950" dirty="0"/>
          </a:p>
        </p:txBody>
      </p:sp>
      <p:sp>
        <p:nvSpPr>
          <p:cNvPr id="11" name="Text 8"/>
          <p:cNvSpPr/>
          <p:nvPr/>
        </p:nvSpPr>
        <p:spPr>
          <a:xfrm>
            <a:off x="625078" y="3522107"/>
            <a:ext cx="4202906"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B3535"/>
                </a:solidFill>
                <a:latin typeface="Sora Light" pitchFamily="34" charset="0"/>
                <a:ea typeface="Sora Light" pitchFamily="34" charset="-122"/>
                <a:cs typeface="Sora Light" pitchFamily="34" charset="-120"/>
              </a:rPr>
              <a:t>Biodiversity and soil health co-benefits</a:t>
            </a:r>
            <a:endParaRPr lang="en-US" sz="950" dirty="0"/>
          </a:p>
        </p:txBody>
      </p:sp>
      <p:sp>
        <p:nvSpPr>
          <p:cNvPr id="12" name="Text 9"/>
          <p:cNvSpPr/>
          <p:nvPr/>
        </p:nvSpPr>
        <p:spPr>
          <a:xfrm>
            <a:off x="625078" y="3762851"/>
            <a:ext cx="4202906"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B3535"/>
                </a:solidFill>
                <a:latin typeface="Sora Light" pitchFamily="34" charset="0"/>
                <a:ea typeface="Sora Light" pitchFamily="34" charset="-122"/>
                <a:cs typeface="Sora Light" pitchFamily="34" charset="-120"/>
              </a:rPr>
              <a:t>Premium quality from slower cherry maturation</a:t>
            </a:r>
            <a:endParaRPr lang="en-US" sz="950" dirty="0"/>
          </a:p>
        </p:txBody>
      </p:sp>
      <p:sp>
        <p:nvSpPr>
          <p:cNvPr id="13" name="Shape 10"/>
          <p:cNvSpPr/>
          <p:nvPr/>
        </p:nvSpPr>
        <p:spPr>
          <a:xfrm>
            <a:off x="5082540" y="1835944"/>
            <a:ext cx="4465201" cy="2255520"/>
          </a:xfrm>
          <a:prstGeom prst="roundRect">
            <a:avLst>
              <a:gd name="adj" fmla="val 2300"/>
            </a:avLst>
          </a:prstGeom>
          <a:solidFill>
            <a:srgbClr val="F9D2D6"/>
          </a:solidFill>
          <a:ln w="7620">
            <a:solidFill>
              <a:srgbClr val="DFB8BC"/>
            </a:solidFill>
            <a:prstDash val="solid"/>
          </a:ln>
        </p:spPr>
      </p:sp>
      <p:sp>
        <p:nvSpPr>
          <p:cNvPr id="14" name="Shape 11"/>
          <p:cNvSpPr/>
          <p:nvPr/>
        </p:nvSpPr>
        <p:spPr>
          <a:xfrm>
            <a:off x="5213628" y="1967032"/>
            <a:ext cx="370523" cy="370523"/>
          </a:xfrm>
          <a:prstGeom prst="roundRect">
            <a:avLst>
              <a:gd name="adj" fmla="val 24676162"/>
            </a:avLst>
          </a:prstGeom>
          <a:solidFill>
            <a:srgbClr val="DA1B2E"/>
          </a:solidFill>
          <a:ln/>
        </p:spPr>
      </p:sp>
      <p:pic>
        <p:nvPicPr>
          <p:cNvPr id="15"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5545" y="2068949"/>
            <a:ext cx="166688" cy="166688"/>
          </a:xfrm>
          <a:prstGeom prst="rect">
            <a:avLst/>
          </a:prstGeom>
        </p:spPr>
      </p:pic>
      <p:sp>
        <p:nvSpPr>
          <p:cNvPr id="16" name="Text 12"/>
          <p:cNvSpPr/>
          <p:nvPr/>
        </p:nvSpPr>
        <p:spPr>
          <a:xfrm>
            <a:off x="5213628" y="2461022"/>
            <a:ext cx="1749742" cy="203121"/>
          </a:xfrm>
          <a:prstGeom prst="rect">
            <a:avLst/>
          </a:prstGeom>
          <a:noFill/>
          <a:ln/>
        </p:spPr>
        <p:txBody>
          <a:bodyPr wrap="none" lIns="0" tIns="0" rIns="0" bIns="0" rtlCol="0" anchor="t"/>
          <a:lstStyle/>
          <a:p>
            <a:pPr algn="l" indent="0" marL="0">
              <a:lnSpc>
                <a:spcPts val="1550"/>
              </a:lnSpc>
              <a:buNone/>
            </a:pPr>
            <a:r>
              <a:rPr lang="en-US" sz="1250" dirty="0">
                <a:solidFill>
                  <a:srgbClr val="3B3535"/>
                </a:solidFill>
                <a:latin typeface="Sora Semi Bold" pitchFamily="34" charset="0"/>
                <a:ea typeface="Sora Semi Bold" pitchFamily="34" charset="-122"/>
                <a:cs typeface="Sora Semi Bold" pitchFamily="34" charset="-120"/>
              </a:rPr>
              <a:t>Soil Health Programs</a:t>
            </a:r>
            <a:endParaRPr lang="en-US" sz="1250" dirty="0"/>
          </a:p>
        </p:txBody>
      </p:sp>
      <p:sp>
        <p:nvSpPr>
          <p:cNvPr id="17" name="Text 13"/>
          <p:cNvSpPr/>
          <p:nvPr/>
        </p:nvSpPr>
        <p:spPr>
          <a:xfrm>
            <a:off x="5213628" y="2738199"/>
            <a:ext cx="4203025" cy="197525"/>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Capex:</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$120/ha/yr | </a:t>
            </a:r>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Payback:</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1–2 yrs</a:t>
            </a:r>
            <a:endParaRPr lang="en-US" sz="950" dirty="0"/>
          </a:p>
        </p:txBody>
      </p:sp>
      <p:sp>
        <p:nvSpPr>
          <p:cNvPr id="18" name="Text 14"/>
          <p:cNvSpPr/>
          <p:nvPr/>
        </p:nvSpPr>
        <p:spPr>
          <a:xfrm>
            <a:off x="5213628" y="3009781"/>
            <a:ext cx="4203025" cy="197525"/>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Abatement:</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9 tCO₂e/1k bags</a:t>
            </a:r>
            <a:endParaRPr lang="en-US" sz="950" dirty="0"/>
          </a:p>
        </p:txBody>
      </p:sp>
      <p:sp>
        <p:nvSpPr>
          <p:cNvPr id="19" name="Text 15"/>
          <p:cNvSpPr/>
          <p:nvPr/>
        </p:nvSpPr>
        <p:spPr>
          <a:xfrm>
            <a:off x="5213628" y="3281363"/>
            <a:ext cx="4203025"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B3535"/>
                </a:solidFill>
                <a:latin typeface="Sora Light" pitchFamily="34" charset="0"/>
                <a:ea typeface="Sora Light" pitchFamily="34" charset="-122"/>
                <a:cs typeface="Sora Light" pitchFamily="34" charset="-120"/>
              </a:rPr>
              <a:t>Compost and mulch application</a:t>
            </a:r>
            <a:endParaRPr lang="en-US" sz="950" dirty="0"/>
          </a:p>
        </p:txBody>
      </p:sp>
      <p:sp>
        <p:nvSpPr>
          <p:cNvPr id="20" name="Text 16"/>
          <p:cNvSpPr/>
          <p:nvPr/>
        </p:nvSpPr>
        <p:spPr>
          <a:xfrm>
            <a:off x="5213628" y="3522107"/>
            <a:ext cx="4203025"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B3535"/>
                </a:solidFill>
                <a:latin typeface="Sora Light" pitchFamily="34" charset="0"/>
                <a:ea typeface="Sora Light" pitchFamily="34" charset="-122"/>
                <a:cs typeface="Sora Light" pitchFamily="34" charset="-120"/>
              </a:rPr>
              <a:t>Yield increase ~8% via nutrient retention</a:t>
            </a:r>
            <a:endParaRPr lang="en-US" sz="950" dirty="0"/>
          </a:p>
        </p:txBody>
      </p:sp>
      <p:sp>
        <p:nvSpPr>
          <p:cNvPr id="21" name="Text 17"/>
          <p:cNvSpPr/>
          <p:nvPr/>
        </p:nvSpPr>
        <p:spPr>
          <a:xfrm>
            <a:off x="5213628" y="3762851"/>
            <a:ext cx="4203025"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B3535"/>
                </a:solidFill>
                <a:latin typeface="Sora Light" pitchFamily="34" charset="0"/>
                <a:ea typeface="Sora Light" pitchFamily="34" charset="-122"/>
                <a:cs typeface="Sora Light" pitchFamily="34" charset="-120"/>
              </a:rPr>
              <a:t>Improved water infiltration and drought tolerance</a:t>
            </a:r>
            <a:endParaRPr lang="en-US" sz="950" dirty="0"/>
          </a:p>
        </p:txBody>
      </p:sp>
      <p:sp>
        <p:nvSpPr>
          <p:cNvPr id="22" name="Shape 18"/>
          <p:cNvSpPr/>
          <p:nvPr/>
        </p:nvSpPr>
        <p:spPr>
          <a:xfrm>
            <a:off x="9671209" y="1835944"/>
            <a:ext cx="4465201" cy="2255520"/>
          </a:xfrm>
          <a:prstGeom prst="roundRect">
            <a:avLst>
              <a:gd name="adj" fmla="val 2300"/>
            </a:avLst>
          </a:prstGeom>
          <a:solidFill>
            <a:srgbClr val="F9D2D6"/>
          </a:solidFill>
          <a:ln w="7620">
            <a:solidFill>
              <a:srgbClr val="DFB8BC"/>
            </a:solidFill>
            <a:prstDash val="solid"/>
          </a:ln>
        </p:spPr>
      </p:sp>
      <p:sp>
        <p:nvSpPr>
          <p:cNvPr id="23" name="Shape 19"/>
          <p:cNvSpPr/>
          <p:nvPr/>
        </p:nvSpPr>
        <p:spPr>
          <a:xfrm>
            <a:off x="9802297" y="1967032"/>
            <a:ext cx="370523" cy="370523"/>
          </a:xfrm>
          <a:prstGeom prst="roundRect">
            <a:avLst>
              <a:gd name="adj" fmla="val 24676162"/>
            </a:avLst>
          </a:prstGeom>
          <a:solidFill>
            <a:srgbClr val="DA1B2E"/>
          </a:solidFill>
          <a:ln/>
        </p:spPr>
      </p:sp>
      <p:pic>
        <p:nvPicPr>
          <p:cNvPr id="24"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4214" y="2068949"/>
            <a:ext cx="166688" cy="166688"/>
          </a:xfrm>
          <a:prstGeom prst="rect">
            <a:avLst/>
          </a:prstGeom>
        </p:spPr>
      </p:pic>
      <p:sp>
        <p:nvSpPr>
          <p:cNvPr id="25" name="Text 20"/>
          <p:cNvSpPr/>
          <p:nvPr/>
        </p:nvSpPr>
        <p:spPr>
          <a:xfrm>
            <a:off x="9802297" y="2461022"/>
            <a:ext cx="1818680" cy="203121"/>
          </a:xfrm>
          <a:prstGeom prst="rect">
            <a:avLst/>
          </a:prstGeom>
          <a:noFill/>
          <a:ln/>
        </p:spPr>
        <p:txBody>
          <a:bodyPr wrap="none" lIns="0" tIns="0" rIns="0" bIns="0" rtlCol="0" anchor="t"/>
          <a:lstStyle/>
          <a:p>
            <a:pPr algn="l" indent="0" marL="0">
              <a:lnSpc>
                <a:spcPts val="1550"/>
              </a:lnSpc>
              <a:buNone/>
            </a:pPr>
            <a:r>
              <a:rPr lang="en-US" sz="1250" dirty="0">
                <a:solidFill>
                  <a:srgbClr val="3B3535"/>
                </a:solidFill>
                <a:latin typeface="Sora Semi Bold" pitchFamily="34" charset="0"/>
                <a:ea typeface="Sora Semi Bold" pitchFamily="34" charset="-122"/>
                <a:cs typeface="Sora Semi Bold" pitchFamily="34" charset="-120"/>
              </a:rPr>
              <a:t>Precision Fertilization</a:t>
            </a:r>
            <a:endParaRPr lang="en-US" sz="1250" dirty="0"/>
          </a:p>
        </p:txBody>
      </p:sp>
      <p:sp>
        <p:nvSpPr>
          <p:cNvPr id="26" name="Text 21"/>
          <p:cNvSpPr/>
          <p:nvPr/>
        </p:nvSpPr>
        <p:spPr>
          <a:xfrm>
            <a:off x="9802297" y="2738199"/>
            <a:ext cx="4203025" cy="197525"/>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Capex:</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$50/ha (training) | </a:t>
            </a:r>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Payback:</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&lt;1 yr</a:t>
            </a:r>
            <a:endParaRPr lang="en-US" sz="950" dirty="0"/>
          </a:p>
        </p:txBody>
      </p:sp>
      <p:sp>
        <p:nvSpPr>
          <p:cNvPr id="27" name="Text 22"/>
          <p:cNvSpPr/>
          <p:nvPr/>
        </p:nvSpPr>
        <p:spPr>
          <a:xfrm>
            <a:off x="9802297" y="3009781"/>
            <a:ext cx="4203025" cy="197525"/>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Abatement:</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6 tCO₂e/1k bags</a:t>
            </a:r>
            <a:endParaRPr lang="en-US" sz="950" dirty="0"/>
          </a:p>
        </p:txBody>
      </p:sp>
      <p:sp>
        <p:nvSpPr>
          <p:cNvPr id="28" name="Text 23"/>
          <p:cNvSpPr/>
          <p:nvPr/>
        </p:nvSpPr>
        <p:spPr>
          <a:xfrm>
            <a:off x="9802297" y="3281363"/>
            <a:ext cx="4203025"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B3535"/>
                </a:solidFill>
                <a:latin typeface="Sora Light" pitchFamily="34" charset="0"/>
                <a:ea typeface="Sora Light" pitchFamily="34" charset="-122"/>
                <a:cs typeface="Sora Light" pitchFamily="34" charset="-120"/>
              </a:rPr>
              <a:t>Soil testing and tailored nutrient plans</a:t>
            </a:r>
            <a:endParaRPr lang="en-US" sz="950" dirty="0"/>
          </a:p>
        </p:txBody>
      </p:sp>
      <p:sp>
        <p:nvSpPr>
          <p:cNvPr id="29" name="Text 24"/>
          <p:cNvSpPr/>
          <p:nvPr/>
        </p:nvSpPr>
        <p:spPr>
          <a:xfrm>
            <a:off x="9802297" y="3522107"/>
            <a:ext cx="4203025"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B3535"/>
                </a:solidFill>
                <a:latin typeface="Sora Light" pitchFamily="34" charset="0"/>
                <a:ea typeface="Sora Light" pitchFamily="34" charset="-122"/>
                <a:cs typeface="Sora Light" pitchFamily="34" charset="-120"/>
              </a:rPr>
              <a:t>Input cost savings ~15%</a:t>
            </a:r>
            <a:endParaRPr lang="en-US" sz="950" dirty="0"/>
          </a:p>
        </p:txBody>
      </p:sp>
      <p:sp>
        <p:nvSpPr>
          <p:cNvPr id="30" name="Text 25"/>
          <p:cNvSpPr/>
          <p:nvPr/>
        </p:nvSpPr>
        <p:spPr>
          <a:xfrm>
            <a:off x="9802297" y="3762851"/>
            <a:ext cx="4203025"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B3535"/>
                </a:solidFill>
                <a:latin typeface="Sora Light" pitchFamily="34" charset="0"/>
                <a:ea typeface="Sora Light" pitchFamily="34" charset="-122"/>
                <a:cs typeface="Sora Light" pitchFamily="34" charset="-120"/>
              </a:rPr>
              <a:t>Reduced N₂O emissions from over-application</a:t>
            </a:r>
            <a:endParaRPr lang="en-US" sz="950" dirty="0"/>
          </a:p>
        </p:txBody>
      </p:sp>
      <p:sp>
        <p:nvSpPr>
          <p:cNvPr id="31" name="Shape 26"/>
          <p:cNvSpPr/>
          <p:nvPr/>
        </p:nvSpPr>
        <p:spPr>
          <a:xfrm>
            <a:off x="493990" y="4230410"/>
            <a:ext cx="4465082" cy="1221224"/>
          </a:xfrm>
          <a:prstGeom prst="roundRect">
            <a:avLst>
              <a:gd name="adj" fmla="val 4248"/>
            </a:avLst>
          </a:prstGeom>
          <a:solidFill>
            <a:srgbClr val="FFFFFF"/>
          </a:solidFill>
          <a:ln w="15240">
            <a:solidFill>
              <a:srgbClr val="DFB8BC"/>
            </a:solidFill>
            <a:prstDash val="solid"/>
          </a:ln>
        </p:spPr>
      </p:sp>
      <p:sp>
        <p:nvSpPr>
          <p:cNvPr id="32" name="Text 27"/>
          <p:cNvSpPr/>
          <p:nvPr/>
        </p:nvSpPr>
        <p:spPr>
          <a:xfrm>
            <a:off x="632698" y="4369118"/>
            <a:ext cx="2645569" cy="203121"/>
          </a:xfrm>
          <a:prstGeom prst="rect">
            <a:avLst/>
          </a:prstGeom>
          <a:noFill/>
          <a:ln/>
        </p:spPr>
        <p:txBody>
          <a:bodyPr wrap="none" lIns="0" tIns="0" rIns="0" bIns="0" rtlCol="0" anchor="t"/>
          <a:lstStyle/>
          <a:p>
            <a:pPr algn="l" indent="0" marL="0">
              <a:lnSpc>
                <a:spcPts val="1550"/>
              </a:lnSpc>
              <a:buNone/>
            </a:pPr>
            <a:r>
              <a:rPr lang="en-US" sz="1250" dirty="0">
                <a:solidFill>
                  <a:srgbClr val="3B3535"/>
                </a:solidFill>
                <a:latin typeface="Sora Semi Bold" pitchFamily="34" charset="0"/>
                <a:ea typeface="Sora Semi Bold" pitchFamily="34" charset="-122"/>
                <a:cs typeface="Sora Semi Bold" pitchFamily="34" charset="-120"/>
              </a:rPr>
              <a:t>Wet Mill Water Recycle + Biogas</a:t>
            </a:r>
            <a:endParaRPr lang="en-US" sz="1250" dirty="0"/>
          </a:p>
        </p:txBody>
      </p:sp>
      <p:sp>
        <p:nvSpPr>
          <p:cNvPr id="33" name="Text 28"/>
          <p:cNvSpPr/>
          <p:nvPr/>
        </p:nvSpPr>
        <p:spPr>
          <a:xfrm>
            <a:off x="632698" y="4646295"/>
            <a:ext cx="4187666" cy="197525"/>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Capex:</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$7k/co-op | </a:t>
            </a:r>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Payback:</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2–3 yrs | </a:t>
            </a:r>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Abatement:</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14 tCO₂e/1k bags</a:t>
            </a:r>
            <a:endParaRPr lang="en-US" sz="950" dirty="0"/>
          </a:p>
        </p:txBody>
      </p:sp>
      <p:sp>
        <p:nvSpPr>
          <p:cNvPr id="34" name="Text 29"/>
          <p:cNvSpPr/>
          <p:nvPr/>
        </p:nvSpPr>
        <p:spPr>
          <a:xfrm>
            <a:off x="632698" y="4917877"/>
            <a:ext cx="4187666" cy="395049"/>
          </a:xfrm>
          <a:prstGeom prst="rect">
            <a:avLst/>
          </a:prstGeom>
          <a:noFill/>
          <a:ln/>
        </p:spPr>
        <p:txBody>
          <a:bodyPr wrap="squar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Closed-loop water systems and anaerobic digestion of pulp waste; displaces LPG for drying; eliminates effluent discharge</a:t>
            </a:r>
            <a:endParaRPr lang="en-US" sz="950" dirty="0"/>
          </a:p>
        </p:txBody>
      </p:sp>
      <p:sp>
        <p:nvSpPr>
          <p:cNvPr id="35" name="Shape 30"/>
          <p:cNvSpPr/>
          <p:nvPr/>
        </p:nvSpPr>
        <p:spPr>
          <a:xfrm>
            <a:off x="5082540" y="4230410"/>
            <a:ext cx="4465201" cy="1221224"/>
          </a:xfrm>
          <a:prstGeom prst="roundRect">
            <a:avLst>
              <a:gd name="adj" fmla="val 4248"/>
            </a:avLst>
          </a:prstGeom>
          <a:solidFill>
            <a:srgbClr val="FFFFFF"/>
          </a:solidFill>
          <a:ln w="15240">
            <a:solidFill>
              <a:srgbClr val="DFB8BC"/>
            </a:solidFill>
            <a:prstDash val="solid"/>
          </a:ln>
        </p:spPr>
      </p:sp>
      <p:sp>
        <p:nvSpPr>
          <p:cNvPr id="36" name="Text 31"/>
          <p:cNvSpPr/>
          <p:nvPr/>
        </p:nvSpPr>
        <p:spPr>
          <a:xfrm>
            <a:off x="5221248" y="4369118"/>
            <a:ext cx="2844522" cy="203121"/>
          </a:xfrm>
          <a:prstGeom prst="rect">
            <a:avLst/>
          </a:prstGeom>
          <a:noFill/>
          <a:ln/>
        </p:spPr>
        <p:txBody>
          <a:bodyPr wrap="none" lIns="0" tIns="0" rIns="0" bIns="0" rtlCol="0" anchor="t"/>
          <a:lstStyle/>
          <a:p>
            <a:pPr algn="l" indent="0" marL="0">
              <a:lnSpc>
                <a:spcPts val="1550"/>
              </a:lnSpc>
              <a:buNone/>
            </a:pPr>
            <a:r>
              <a:rPr lang="en-US" sz="1250" dirty="0">
                <a:solidFill>
                  <a:srgbClr val="3B3535"/>
                </a:solidFill>
                <a:latin typeface="Sora Semi Bold" pitchFamily="34" charset="0"/>
                <a:ea typeface="Sora Semi Bold" pitchFamily="34" charset="-122"/>
                <a:cs typeface="Sora Semi Bold" pitchFamily="34" charset="-120"/>
              </a:rPr>
              <a:t>Efficient Roasters + Heat Recovery</a:t>
            </a:r>
            <a:endParaRPr lang="en-US" sz="1250" dirty="0"/>
          </a:p>
        </p:txBody>
      </p:sp>
      <p:sp>
        <p:nvSpPr>
          <p:cNvPr id="37" name="Text 32"/>
          <p:cNvSpPr/>
          <p:nvPr/>
        </p:nvSpPr>
        <p:spPr>
          <a:xfrm>
            <a:off x="5221248" y="4646295"/>
            <a:ext cx="4187785" cy="197525"/>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Capex:</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$70k/plant | </a:t>
            </a:r>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Payback:</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~3 yrs | </a:t>
            </a:r>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Abatement:</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22 tCO₂e/1k bags</a:t>
            </a:r>
            <a:endParaRPr lang="en-US" sz="950" dirty="0"/>
          </a:p>
        </p:txBody>
      </p:sp>
      <p:sp>
        <p:nvSpPr>
          <p:cNvPr id="38" name="Text 33"/>
          <p:cNvSpPr/>
          <p:nvPr/>
        </p:nvSpPr>
        <p:spPr>
          <a:xfrm>
            <a:off x="5221248" y="4917877"/>
            <a:ext cx="4187785" cy="395049"/>
          </a:xfrm>
          <a:prstGeom prst="rect">
            <a:avLst/>
          </a:prstGeom>
          <a:noFill/>
          <a:ln/>
        </p:spPr>
        <p:txBody>
          <a:bodyPr wrap="squar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Modern fluid-bed or loring-style roasters with afterburners and heat exchangers; consistent quality and lower fuel use</a:t>
            </a:r>
            <a:endParaRPr lang="en-US" sz="950" dirty="0"/>
          </a:p>
        </p:txBody>
      </p:sp>
      <p:sp>
        <p:nvSpPr>
          <p:cNvPr id="39" name="Shape 34"/>
          <p:cNvSpPr/>
          <p:nvPr/>
        </p:nvSpPr>
        <p:spPr>
          <a:xfrm>
            <a:off x="9671209" y="4230410"/>
            <a:ext cx="4465201" cy="1221224"/>
          </a:xfrm>
          <a:prstGeom prst="roundRect">
            <a:avLst>
              <a:gd name="adj" fmla="val 4248"/>
            </a:avLst>
          </a:prstGeom>
          <a:solidFill>
            <a:srgbClr val="FFFFFF"/>
          </a:solidFill>
          <a:ln w="15240">
            <a:solidFill>
              <a:srgbClr val="DFB8BC"/>
            </a:solidFill>
            <a:prstDash val="solid"/>
          </a:ln>
        </p:spPr>
      </p:sp>
      <p:sp>
        <p:nvSpPr>
          <p:cNvPr id="40" name="Text 35"/>
          <p:cNvSpPr/>
          <p:nvPr/>
        </p:nvSpPr>
        <p:spPr>
          <a:xfrm>
            <a:off x="9809917" y="4369118"/>
            <a:ext cx="2028468" cy="203121"/>
          </a:xfrm>
          <a:prstGeom prst="rect">
            <a:avLst/>
          </a:prstGeom>
          <a:noFill/>
          <a:ln/>
        </p:spPr>
        <p:txBody>
          <a:bodyPr wrap="none" lIns="0" tIns="0" rIns="0" bIns="0" rtlCol="0" anchor="t"/>
          <a:lstStyle/>
          <a:p>
            <a:pPr algn="l" indent="0" marL="0">
              <a:lnSpc>
                <a:spcPts val="1550"/>
              </a:lnSpc>
              <a:buNone/>
            </a:pPr>
            <a:r>
              <a:rPr lang="en-US" sz="1250" dirty="0">
                <a:solidFill>
                  <a:srgbClr val="3B3535"/>
                </a:solidFill>
                <a:latin typeface="Sora Semi Bold" pitchFamily="34" charset="0"/>
                <a:ea typeface="Sora Semi Bold" pitchFamily="34" charset="-122"/>
                <a:cs typeface="Sora Semi Bold" pitchFamily="34" charset="-120"/>
              </a:rPr>
              <a:t>On-Site Solar (Roastery)</a:t>
            </a:r>
            <a:endParaRPr lang="en-US" sz="1250" dirty="0"/>
          </a:p>
        </p:txBody>
      </p:sp>
      <p:sp>
        <p:nvSpPr>
          <p:cNvPr id="41" name="Text 36"/>
          <p:cNvSpPr/>
          <p:nvPr/>
        </p:nvSpPr>
        <p:spPr>
          <a:xfrm>
            <a:off x="9809917" y="4646295"/>
            <a:ext cx="4187785" cy="197525"/>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Capex:</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$150k | </a:t>
            </a:r>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Payback:</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4–6 yrs | </a:t>
            </a:r>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Abatement:</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12 tCO₂e/1k bags</a:t>
            </a:r>
            <a:endParaRPr lang="en-US" sz="950" dirty="0"/>
          </a:p>
        </p:txBody>
      </p:sp>
      <p:sp>
        <p:nvSpPr>
          <p:cNvPr id="42" name="Text 37"/>
          <p:cNvSpPr/>
          <p:nvPr/>
        </p:nvSpPr>
        <p:spPr>
          <a:xfrm>
            <a:off x="9809917" y="4917877"/>
            <a:ext cx="4187785" cy="395049"/>
          </a:xfrm>
          <a:prstGeom prst="rect">
            <a:avLst/>
          </a:prstGeom>
          <a:noFill/>
          <a:ln/>
        </p:spPr>
        <p:txBody>
          <a:bodyPr wrap="squar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Rooftop or carport PV systems; energy cost hedge against grid volatility; pairs well with battery storage</a:t>
            </a:r>
            <a:endParaRPr lang="en-US" sz="950" dirty="0"/>
          </a:p>
        </p:txBody>
      </p:sp>
      <p:sp>
        <p:nvSpPr>
          <p:cNvPr id="43" name="Text 38"/>
          <p:cNvSpPr/>
          <p:nvPr/>
        </p:nvSpPr>
        <p:spPr>
          <a:xfrm>
            <a:off x="493990" y="5714048"/>
            <a:ext cx="1824157" cy="203121"/>
          </a:xfrm>
          <a:prstGeom prst="rect">
            <a:avLst/>
          </a:prstGeom>
          <a:noFill/>
          <a:ln/>
        </p:spPr>
        <p:txBody>
          <a:bodyPr wrap="none" lIns="0" tIns="0" rIns="0" bIns="0" rtlCol="0" anchor="t"/>
          <a:lstStyle/>
          <a:p>
            <a:pPr algn="l" indent="0" marL="0">
              <a:lnSpc>
                <a:spcPts val="1550"/>
              </a:lnSpc>
              <a:buNone/>
            </a:pPr>
            <a:r>
              <a:rPr lang="en-US" sz="1250" dirty="0">
                <a:solidFill>
                  <a:srgbClr val="1F1E1E"/>
                </a:solidFill>
                <a:latin typeface="Sora Semi Bold" pitchFamily="34" charset="0"/>
                <a:ea typeface="Sora Semi Bold" pitchFamily="34" charset="-122"/>
                <a:cs typeface="Sora Semi Bold" pitchFamily="34" charset="-120"/>
              </a:rPr>
              <a:t>Packaging &amp; Logistics</a:t>
            </a:r>
            <a:endParaRPr lang="en-US" sz="1250" dirty="0"/>
          </a:p>
        </p:txBody>
      </p:sp>
      <p:sp>
        <p:nvSpPr>
          <p:cNvPr id="44" name="Text 39"/>
          <p:cNvSpPr/>
          <p:nvPr/>
        </p:nvSpPr>
        <p:spPr>
          <a:xfrm>
            <a:off x="493990" y="6040636"/>
            <a:ext cx="6670596" cy="395049"/>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3B3535"/>
                </a:solidFill>
                <a:latin typeface="Sora Light" pitchFamily="34" charset="0"/>
                <a:ea typeface="Sora Light" pitchFamily="34" charset="-122"/>
                <a:cs typeface="Sora Light" pitchFamily="34" charset="-120"/>
              </a:rPr>
              <a:t>Lightweight, recyclable packs:</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+$0.05/bag; immediate payback via freight savings; 2 tCO₂e abatement per 1k bags</a:t>
            </a:r>
            <a:endParaRPr lang="en-US" sz="950" dirty="0"/>
          </a:p>
        </p:txBody>
      </p:sp>
      <p:sp>
        <p:nvSpPr>
          <p:cNvPr id="45" name="Text 40"/>
          <p:cNvSpPr/>
          <p:nvPr/>
        </p:nvSpPr>
        <p:spPr>
          <a:xfrm>
            <a:off x="493990" y="6478905"/>
            <a:ext cx="6670596" cy="395049"/>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3B3535"/>
                </a:solidFill>
                <a:latin typeface="Sora Light" pitchFamily="34" charset="0"/>
                <a:ea typeface="Sora Light" pitchFamily="34" charset="-122"/>
                <a:cs typeface="Sora Light" pitchFamily="34" charset="-120"/>
              </a:rPr>
              <a:t>Ocean freight optimization:</a:t>
            </a:r>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 No capex; slow steaming and carrier choice; 5 tCO₂e abatement; cost-neutral or savings</a:t>
            </a:r>
            <a:endParaRPr lang="en-US" sz="950" dirty="0"/>
          </a:p>
        </p:txBody>
      </p:sp>
      <p:sp>
        <p:nvSpPr>
          <p:cNvPr id="46" name="Text 41"/>
          <p:cNvSpPr/>
          <p:nvPr/>
        </p:nvSpPr>
        <p:spPr>
          <a:xfrm>
            <a:off x="7473434" y="5714048"/>
            <a:ext cx="1832134" cy="203121"/>
          </a:xfrm>
          <a:prstGeom prst="rect">
            <a:avLst/>
          </a:prstGeom>
          <a:noFill/>
          <a:ln/>
        </p:spPr>
        <p:txBody>
          <a:bodyPr wrap="none" lIns="0" tIns="0" rIns="0" bIns="0" rtlCol="0" anchor="t"/>
          <a:lstStyle/>
          <a:p>
            <a:pPr algn="l" indent="0" marL="0">
              <a:lnSpc>
                <a:spcPts val="1550"/>
              </a:lnSpc>
              <a:buNone/>
            </a:pPr>
            <a:r>
              <a:rPr lang="en-US" sz="1250" dirty="0">
                <a:solidFill>
                  <a:srgbClr val="1F1E1E"/>
                </a:solidFill>
                <a:latin typeface="Sora Semi Bold" pitchFamily="34" charset="0"/>
                <a:ea typeface="Sora Semi Bold" pitchFamily="34" charset="-122"/>
                <a:cs typeface="Sora Semi Bold" pitchFamily="34" charset="-120"/>
              </a:rPr>
              <a:t>Deployment Priorities</a:t>
            </a:r>
            <a:endParaRPr lang="en-US" sz="1250" dirty="0"/>
          </a:p>
        </p:txBody>
      </p:sp>
      <p:sp>
        <p:nvSpPr>
          <p:cNvPr id="47" name="Text 42"/>
          <p:cNvSpPr/>
          <p:nvPr/>
        </p:nvSpPr>
        <p:spPr>
          <a:xfrm>
            <a:off x="7473434" y="6040636"/>
            <a:ext cx="6670596" cy="592574"/>
          </a:xfrm>
          <a:prstGeom prst="rect">
            <a:avLst/>
          </a:prstGeom>
          <a:noFill/>
          <a:ln/>
        </p:spPr>
        <p:txBody>
          <a:bodyPr wrap="squar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Start with high-ROI, low-capex interventions like precision fertilization and soil health. Layer in agroforestry as pre-harvest finance becomes available. Roaster upgrades justify themselves through energy and quality gains. Solar and advanced processing require patient capital but deliver long-term resilience.</a:t>
            </a:r>
            <a:endParaRPr lang="en-US" sz="950" dirty="0"/>
          </a:p>
        </p:txBody>
      </p:sp>
      <p:sp>
        <p:nvSpPr>
          <p:cNvPr id="48" name="Shape 43"/>
          <p:cNvSpPr/>
          <p:nvPr/>
        </p:nvSpPr>
        <p:spPr>
          <a:xfrm>
            <a:off x="493990" y="7056120"/>
            <a:ext cx="13642419" cy="722114"/>
          </a:xfrm>
          <a:prstGeom prst="roundRect">
            <a:avLst>
              <a:gd name="adj" fmla="val 7184"/>
            </a:avLst>
          </a:prstGeom>
          <a:solidFill>
            <a:srgbClr val="F7BBC1"/>
          </a:solidFill>
          <a:ln/>
        </p:spPr>
      </p:sp>
      <p:pic>
        <p:nvPicPr>
          <p:cNvPr id="49" name="Image 3" descr="preencoded.png">    </p:cNvPr>
          <p:cNvPicPr>
            <a:picLocks noChangeAspect="1"/>
          </p:cNvPicPr>
          <p:nvPr/>
        </p:nvPicPr>
        <p:blipFill>
          <a:blip r:embed="rId7"/>
          <a:stretch>
            <a:fillRect/>
          </a:stretch>
        </p:blipFill>
        <p:spPr>
          <a:xfrm>
            <a:off x="617458" y="7239476"/>
            <a:ext cx="154305" cy="123468"/>
          </a:xfrm>
          <a:prstGeom prst="rect">
            <a:avLst/>
          </a:prstGeom>
        </p:spPr>
      </p:pic>
      <p:sp>
        <p:nvSpPr>
          <p:cNvPr id="50" name="Text 44"/>
          <p:cNvSpPr/>
          <p:nvPr/>
        </p:nvSpPr>
        <p:spPr>
          <a:xfrm>
            <a:off x="895231" y="7210425"/>
            <a:ext cx="13117711" cy="395049"/>
          </a:xfrm>
          <a:prstGeom prst="rect">
            <a:avLst/>
          </a:prstGeom>
          <a:noFill/>
          <a:ln/>
        </p:spPr>
        <p:txBody>
          <a:bodyPr wrap="square" lIns="0" tIns="0" rIns="0" bIns="0" rtlCol="0" anchor="t"/>
          <a:lstStyle/>
          <a:p>
            <a:pPr algn="l" indent="0" marL="0">
              <a:lnSpc>
                <a:spcPts val="1550"/>
              </a:lnSpc>
              <a:buNone/>
            </a:pPr>
            <a:r>
              <a:rPr lang="en-US" sz="950" dirty="0">
                <a:solidFill>
                  <a:srgbClr val="000000"/>
                </a:solidFill>
                <a:latin typeface="Sora Light" pitchFamily="34" charset="0"/>
                <a:ea typeface="Sora Light" pitchFamily="34" charset="-122"/>
                <a:cs typeface="Sora Light" pitchFamily="34" charset="-120"/>
              </a:rPr>
              <a:t>Economics are indicative and must be validated locally. Farmer cooperatives, development finance, and buyer partnerships can de-risk capital outlays. Many practices deliver yield, quality, and resilience co-benefits that extend beyond carbon accounting.</a:t>
            </a:r>
            <a:endParaRPr lang="en-US" sz="9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379095" y="260628"/>
            <a:ext cx="9188053"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Sora Semi Bold" pitchFamily="34" charset="0"/>
                <a:ea typeface="Sora Semi Bold" pitchFamily="34" charset="-122"/>
                <a:cs typeface="Sora Semi Bold" pitchFamily="34" charset="-120"/>
              </a:rPr>
              <a:t>Implementation Roadmap: Phases, Workstreams, and Stakeholder Roles</a:t>
            </a:r>
            <a:endParaRPr lang="en-US" sz="1950" dirty="0"/>
          </a:p>
        </p:txBody>
      </p:sp>
      <p:sp>
        <p:nvSpPr>
          <p:cNvPr id="3" name="Text 1"/>
          <p:cNvSpPr/>
          <p:nvPr/>
        </p:nvSpPr>
        <p:spPr>
          <a:xfrm>
            <a:off x="379095" y="761881"/>
            <a:ext cx="13872210"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Transforming the coffee value chain requires coordinated action across farms, cooperatives, exporters, roasters, retailers, financiers, and governments. The roadmap below outlines a phased approach over 36 months, with clear milestones, KPIs, and stakeholder commitments. Success depends on transparency, shared risk, and aligning incentives so that sustainability investments flow to those who bear the costs—especially smallholder farmers.</a:t>
            </a:r>
            <a:endParaRPr lang="en-US" sz="700" dirty="0"/>
          </a:p>
        </p:txBody>
      </p:sp>
      <p:sp>
        <p:nvSpPr>
          <p:cNvPr id="4" name="Shape 2"/>
          <p:cNvSpPr/>
          <p:nvPr/>
        </p:nvSpPr>
        <p:spPr>
          <a:xfrm>
            <a:off x="379095" y="2653665"/>
            <a:ext cx="13872210" cy="15240"/>
          </a:xfrm>
          <a:prstGeom prst="roundRect">
            <a:avLst>
              <a:gd name="adj" fmla="val 261232"/>
            </a:avLst>
          </a:prstGeom>
          <a:solidFill>
            <a:srgbClr val="DFB8BC"/>
          </a:solidFill>
          <a:ln/>
        </p:spPr>
      </p:sp>
      <p:sp>
        <p:nvSpPr>
          <p:cNvPr id="5" name="Shape 3"/>
          <p:cNvSpPr/>
          <p:nvPr/>
        </p:nvSpPr>
        <p:spPr>
          <a:xfrm>
            <a:off x="3809762" y="2369403"/>
            <a:ext cx="15240" cy="284321"/>
          </a:xfrm>
          <a:prstGeom prst="roundRect">
            <a:avLst>
              <a:gd name="adj" fmla="val 261232"/>
            </a:avLst>
          </a:prstGeom>
          <a:solidFill>
            <a:srgbClr val="DFB8BC"/>
          </a:solidFill>
          <a:ln/>
        </p:spPr>
      </p:sp>
      <p:sp>
        <p:nvSpPr>
          <p:cNvPr id="6" name="Shape 4"/>
          <p:cNvSpPr/>
          <p:nvPr/>
        </p:nvSpPr>
        <p:spPr>
          <a:xfrm>
            <a:off x="3710821" y="2547045"/>
            <a:ext cx="213241" cy="213241"/>
          </a:xfrm>
          <a:prstGeom prst="roundRect">
            <a:avLst>
              <a:gd name="adj" fmla="val 18670"/>
            </a:avLst>
          </a:prstGeom>
          <a:solidFill>
            <a:srgbClr val="F9D2D6"/>
          </a:solidFill>
          <a:ln w="7620">
            <a:solidFill>
              <a:srgbClr val="DFB8BC"/>
            </a:solidFill>
            <a:prstDash val="solid"/>
          </a:ln>
        </p:spPr>
      </p:sp>
      <p:sp>
        <p:nvSpPr>
          <p:cNvPr id="7" name="Text 5"/>
          <p:cNvSpPr/>
          <p:nvPr/>
        </p:nvSpPr>
        <p:spPr>
          <a:xfrm>
            <a:off x="3742551" y="2560082"/>
            <a:ext cx="149662" cy="187047"/>
          </a:xfrm>
          <a:prstGeom prst="rect">
            <a:avLst/>
          </a:prstGeom>
          <a:noFill/>
          <a:ln/>
        </p:spPr>
        <p:txBody>
          <a:bodyPr wrap="none" lIns="0" tIns="0" rIns="0" bIns="0" rtlCol="0" anchor="t"/>
          <a:lstStyle/>
          <a:p>
            <a:pPr algn="ctr" indent="0" marL="0">
              <a:lnSpc>
                <a:spcPts val="1150"/>
              </a:lnSpc>
              <a:buNone/>
            </a:pPr>
            <a:r>
              <a:rPr lang="en-US" sz="1150" dirty="0">
                <a:solidFill>
                  <a:srgbClr val="3B3535"/>
                </a:solidFill>
                <a:latin typeface="Sora Semi Bold" pitchFamily="34" charset="0"/>
                <a:ea typeface="Sora Semi Bold" pitchFamily="34" charset="-122"/>
                <a:cs typeface="Sora Semi Bold" pitchFamily="34" charset="-120"/>
              </a:rPr>
              <a:t>1</a:t>
            </a:r>
            <a:endParaRPr lang="en-US" sz="1150" dirty="0"/>
          </a:p>
        </p:txBody>
      </p:sp>
      <p:sp>
        <p:nvSpPr>
          <p:cNvPr id="8" name="Text 6"/>
          <p:cNvSpPr/>
          <p:nvPr/>
        </p:nvSpPr>
        <p:spPr>
          <a:xfrm>
            <a:off x="2882265" y="1171575"/>
            <a:ext cx="1870472" cy="155972"/>
          </a:xfrm>
          <a:prstGeom prst="rect">
            <a:avLst/>
          </a:prstGeom>
          <a:noFill/>
          <a:ln/>
        </p:spPr>
        <p:txBody>
          <a:bodyPr wrap="none" lIns="0" tIns="0" rIns="0" bIns="0" rtlCol="0" anchor="t"/>
          <a:lstStyle/>
          <a:p>
            <a:pPr algn="ctr"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0–6 Months: Baseline &amp; Pilots</a:t>
            </a:r>
            <a:endParaRPr lang="en-US" sz="950" dirty="0"/>
          </a:p>
        </p:txBody>
      </p:sp>
      <p:sp>
        <p:nvSpPr>
          <p:cNvPr id="9" name="Text 7"/>
          <p:cNvSpPr/>
          <p:nvPr/>
        </p:nvSpPr>
        <p:spPr>
          <a:xfrm>
            <a:off x="473869" y="1384340"/>
            <a:ext cx="6687264"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Complete origin mapping and farm economics survey</a:t>
            </a:r>
            <a:endParaRPr lang="en-US" sz="700" dirty="0"/>
          </a:p>
        </p:txBody>
      </p:sp>
      <p:sp>
        <p:nvSpPr>
          <p:cNvPr id="10" name="Text 8"/>
          <p:cNvSpPr/>
          <p:nvPr/>
        </p:nvSpPr>
        <p:spPr>
          <a:xfrm>
            <a:off x="473869" y="1569006"/>
            <a:ext cx="6687264"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Conduct GHG and water footprint inventory</a:t>
            </a:r>
            <a:endParaRPr lang="en-US" sz="700" dirty="0"/>
          </a:p>
        </p:txBody>
      </p:sp>
      <p:sp>
        <p:nvSpPr>
          <p:cNvPr id="11" name="Text 9"/>
          <p:cNvSpPr/>
          <p:nvPr/>
        </p:nvSpPr>
        <p:spPr>
          <a:xfrm>
            <a:off x="473869" y="1753672"/>
            <a:ext cx="6687264"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Launch supplier code and NDPE due diligence</a:t>
            </a:r>
            <a:endParaRPr lang="en-US" sz="700" dirty="0"/>
          </a:p>
        </p:txBody>
      </p:sp>
      <p:sp>
        <p:nvSpPr>
          <p:cNvPr id="12" name="Text 10"/>
          <p:cNvSpPr/>
          <p:nvPr/>
        </p:nvSpPr>
        <p:spPr>
          <a:xfrm>
            <a:off x="473869" y="1938338"/>
            <a:ext cx="6687264"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Pilot shade/soil programs in 2 cooperatives</a:t>
            </a:r>
            <a:endParaRPr lang="en-US" sz="700" dirty="0"/>
          </a:p>
        </p:txBody>
      </p:sp>
      <p:sp>
        <p:nvSpPr>
          <p:cNvPr id="13" name="Text 11"/>
          <p:cNvSpPr/>
          <p:nvPr/>
        </p:nvSpPr>
        <p:spPr>
          <a:xfrm>
            <a:off x="473869" y="2123003"/>
            <a:ext cx="6687264"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Roast energy audit and efficiency baseline</a:t>
            </a:r>
            <a:endParaRPr lang="en-US" sz="700" dirty="0"/>
          </a:p>
        </p:txBody>
      </p:sp>
      <p:sp>
        <p:nvSpPr>
          <p:cNvPr id="14" name="Shape 12"/>
          <p:cNvSpPr/>
          <p:nvPr/>
        </p:nvSpPr>
        <p:spPr>
          <a:xfrm>
            <a:off x="7307342" y="2653605"/>
            <a:ext cx="15240" cy="284321"/>
          </a:xfrm>
          <a:prstGeom prst="roundRect">
            <a:avLst>
              <a:gd name="adj" fmla="val 261232"/>
            </a:avLst>
          </a:prstGeom>
          <a:solidFill>
            <a:srgbClr val="DFB8BC"/>
          </a:solidFill>
          <a:ln/>
        </p:spPr>
      </p:sp>
      <p:sp>
        <p:nvSpPr>
          <p:cNvPr id="15" name="Shape 13"/>
          <p:cNvSpPr/>
          <p:nvPr/>
        </p:nvSpPr>
        <p:spPr>
          <a:xfrm>
            <a:off x="7208401" y="2547045"/>
            <a:ext cx="213241" cy="213241"/>
          </a:xfrm>
          <a:prstGeom prst="roundRect">
            <a:avLst>
              <a:gd name="adj" fmla="val 18670"/>
            </a:avLst>
          </a:prstGeom>
          <a:solidFill>
            <a:srgbClr val="F9D2D6"/>
          </a:solidFill>
          <a:ln w="7620">
            <a:solidFill>
              <a:srgbClr val="DFB8BC"/>
            </a:solidFill>
            <a:prstDash val="solid"/>
          </a:ln>
        </p:spPr>
      </p:sp>
      <p:sp>
        <p:nvSpPr>
          <p:cNvPr id="16" name="Text 14"/>
          <p:cNvSpPr/>
          <p:nvPr/>
        </p:nvSpPr>
        <p:spPr>
          <a:xfrm>
            <a:off x="7240131" y="2560082"/>
            <a:ext cx="149662" cy="187047"/>
          </a:xfrm>
          <a:prstGeom prst="rect">
            <a:avLst/>
          </a:prstGeom>
          <a:noFill/>
          <a:ln/>
        </p:spPr>
        <p:txBody>
          <a:bodyPr wrap="none" lIns="0" tIns="0" rIns="0" bIns="0" rtlCol="0" anchor="t"/>
          <a:lstStyle/>
          <a:p>
            <a:pPr algn="ctr" indent="0" marL="0">
              <a:lnSpc>
                <a:spcPts val="1150"/>
              </a:lnSpc>
              <a:buNone/>
            </a:pPr>
            <a:r>
              <a:rPr lang="en-US" sz="1150" dirty="0">
                <a:solidFill>
                  <a:srgbClr val="3B3535"/>
                </a:solidFill>
                <a:latin typeface="Sora Semi Bold" pitchFamily="34" charset="0"/>
                <a:ea typeface="Sora Semi Bold" pitchFamily="34" charset="-122"/>
                <a:cs typeface="Sora Semi Bold" pitchFamily="34" charset="-120"/>
              </a:rPr>
              <a:t>2</a:t>
            </a:r>
            <a:endParaRPr lang="en-US" sz="1150" dirty="0"/>
          </a:p>
        </p:txBody>
      </p:sp>
      <p:sp>
        <p:nvSpPr>
          <p:cNvPr id="17" name="Text 15"/>
          <p:cNvSpPr/>
          <p:nvPr/>
        </p:nvSpPr>
        <p:spPr>
          <a:xfrm>
            <a:off x="6196846" y="3032760"/>
            <a:ext cx="2236589" cy="155972"/>
          </a:xfrm>
          <a:prstGeom prst="rect">
            <a:avLst/>
          </a:prstGeom>
          <a:noFill/>
          <a:ln/>
        </p:spPr>
        <p:txBody>
          <a:bodyPr wrap="none" lIns="0" tIns="0" rIns="0" bIns="0" rtlCol="0" anchor="t"/>
          <a:lstStyle/>
          <a:p>
            <a:pPr algn="ctr"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6–18 Months: Scale &amp; Infrastructure</a:t>
            </a:r>
            <a:endParaRPr lang="en-US" sz="950" dirty="0"/>
          </a:p>
        </p:txBody>
      </p:sp>
      <p:sp>
        <p:nvSpPr>
          <p:cNvPr id="18" name="Text 16"/>
          <p:cNvSpPr/>
          <p:nvPr/>
        </p:nvSpPr>
        <p:spPr>
          <a:xfrm>
            <a:off x="3971449" y="3245525"/>
            <a:ext cx="6687383"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Scale agroforestry and soil health to 30% of volume</a:t>
            </a:r>
            <a:endParaRPr lang="en-US" sz="700" dirty="0"/>
          </a:p>
        </p:txBody>
      </p:sp>
      <p:sp>
        <p:nvSpPr>
          <p:cNvPr id="19" name="Text 17"/>
          <p:cNvSpPr/>
          <p:nvPr/>
        </p:nvSpPr>
        <p:spPr>
          <a:xfrm>
            <a:off x="3971449" y="3430191"/>
            <a:ext cx="6687383"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Finance via pre-harvest loans and DFI partnerships</a:t>
            </a:r>
            <a:endParaRPr lang="en-US" sz="700" dirty="0"/>
          </a:p>
        </p:txBody>
      </p:sp>
      <p:sp>
        <p:nvSpPr>
          <p:cNvPr id="20" name="Text 18"/>
          <p:cNvSpPr/>
          <p:nvPr/>
        </p:nvSpPr>
        <p:spPr>
          <a:xfrm>
            <a:off x="3971449" y="3614857"/>
            <a:ext cx="6687383"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Install wet mill water recirculation/biogas in 3 hubs</a:t>
            </a:r>
            <a:endParaRPr lang="en-US" sz="700" dirty="0"/>
          </a:p>
        </p:txBody>
      </p:sp>
      <p:sp>
        <p:nvSpPr>
          <p:cNvPr id="21" name="Text 19"/>
          <p:cNvSpPr/>
          <p:nvPr/>
        </p:nvSpPr>
        <p:spPr>
          <a:xfrm>
            <a:off x="3971449" y="3799523"/>
            <a:ext cx="6687383"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Upgrade roasters with heat recovery systems</a:t>
            </a:r>
            <a:endParaRPr lang="en-US" sz="700" dirty="0"/>
          </a:p>
        </p:txBody>
      </p:sp>
      <p:sp>
        <p:nvSpPr>
          <p:cNvPr id="22" name="Text 20"/>
          <p:cNvSpPr/>
          <p:nvPr/>
        </p:nvSpPr>
        <p:spPr>
          <a:xfrm>
            <a:off x="3971449" y="3984188"/>
            <a:ext cx="6687383"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Secure renewable energy PPAs for roasting facilities</a:t>
            </a:r>
            <a:endParaRPr lang="en-US" sz="700" dirty="0"/>
          </a:p>
        </p:txBody>
      </p:sp>
      <p:sp>
        <p:nvSpPr>
          <p:cNvPr id="23" name="Text 21"/>
          <p:cNvSpPr/>
          <p:nvPr/>
        </p:nvSpPr>
        <p:spPr>
          <a:xfrm>
            <a:off x="3971449" y="4168854"/>
            <a:ext cx="6687383"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Switch packaging to lightweight recyclable across SKUs</a:t>
            </a:r>
            <a:endParaRPr lang="en-US" sz="700" dirty="0"/>
          </a:p>
        </p:txBody>
      </p:sp>
      <p:sp>
        <p:nvSpPr>
          <p:cNvPr id="24" name="Shape 22"/>
          <p:cNvSpPr/>
          <p:nvPr/>
        </p:nvSpPr>
        <p:spPr>
          <a:xfrm>
            <a:off x="10805041" y="2369403"/>
            <a:ext cx="15240" cy="284321"/>
          </a:xfrm>
          <a:prstGeom prst="roundRect">
            <a:avLst>
              <a:gd name="adj" fmla="val 261232"/>
            </a:avLst>
          </a:prstGeom>
          <a:solidFill>
            <a:srgbClr val="DFB8BC"/>
          </a:solidFill>
          <a:ln/>
        </p:spPr>
      </p:sp>
      <p:sp>
        <p:nvSpPr>
          <p:cNvPr id="25" name="Shape 23"/>
          <p:cNvSpPr/>
          <p:nvPr/>
        </p:nvSpPr>
        <p:spPr>
          <a:xfrm>
            <a:off x="10706100" y="2547045"/>
            <a:ext cx="213241" cy="213241"/>
          </a:xfrm>
          <a:prstGeom prst="roundRect">
            <a:avLst>
              <a:gd name="adj" fmla="val 18670"/>
            </a:avLst>
          </a:prstGeom>
          <a:solidFill>
            <a:srgbClr val="F9D2D6"/>
          </a:solidFill>
          <a:ln w="7620">
            <a:solidFill>
              <a:srgbClr val="DFB8BC"/>
            </a:solidFill>
            <a:prstDash val="solid"/>
          </a:ln>
        </p:spPr>
      </p:sp>
      <p:sp>
        <p:nvSpPr>
          <p:cNvPr id="26" name="Text 24"/>
          <p:cNvSpPr/>
          <p:nvPr/>
        </p:nvSpPr>
        <p:spPr>
          <a:xfrm>
            <a:off x="10737830" y="2560082"/>
            <a:ext cx="149662" cy="187047"/>
          </a:xfrm>
          <a:prstGeom prst="rect">
            <a:avLst/>
          </a:prstGeom>
          <a:noFill/>
          <a:ln/>
        </p:spPr>
        <p:txBody>
          <a:bodyPr wrap="none" lIns="0" tIns="0" rIns="0" bIns="0" rtlCol="0" anchor="t"/>
          <a:lstStyle/>
          <a:p>
            <a:pPr algn="ctr" indent="0" marL="0">
              <a:lnSpc>
                <a:spcPts val="1150"/>
              </a:lnSpc>
              <a:buNone/>
            </a:pPr>
            <a:r>
              <a:rPr lang="en-US" sz="1150" dirty="0">
                <a:solidFill>
                  <a:srgbClr val="3B3535"/>
                </a:solidFill>
                <a:latin typeface="Sora Semi Bold" pitchFamily="34" charset="0"/>
                <a:ea typeface="Sora Semi Bold" pitchFamily="34" charset="-122"/>
                <a:cs typeface="Sora Semi Bold" pitchFamily="34" charset="-120"/>
              </a:rPr>
              <a:t>3</a:t>
            </a:r>
            <a:endParaRPr lang="en-US" sz="1150" dirty="0"/>
          </a:p>
        </p:txBody>
      </p:sp>
      <p:sp>
        <p:nvSpPr>
          <p:cNvPr id="27" name="Text 25"/>
          <p:cNvSpPr/>
          <p:nvPr/>
        </p:nvSpPr>
        <p:spPr>
          <a:xfrm>
            <a:off x="9565005" y="1171575"/>
            <a:ext cx="2495550" cy="155972"/>
          </a:xfrm>
          <a:prstGeom prst="rect">
            <a:avLst/>
          </a:prstGeom>
          <a:noFill/>
          <a:ln/>
        </p:spPr>
        <p:txBody>
          <a:bodyPr wrap="none" lIns="0" tIns="0" rIns="0" bIns="0" rtlCol="0" anchor="t"/>
          <a:lstStyle/>
          <a:p>
            <a:pPr algn="ctr"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18–36 Months: Verification &amp; Expansion</a:t>
            </a:r>
            <a:endParaRPr lang="en-US" sz="950" dirty="0"/>
          </a:p>
        </p:txBody>
      </p:sp>
      <p:sp>
        <p:nvSpPr>
          <p:cNvPr id="28" name="Text 26"/>
          <p:cNvSpPr/>
          <p:nvPr/>
        </p:nvSpPr>
        <p:spPr>
          <a:xfrm>
            <a:off x="7469148" y="1384340"/>
            <a:ext cx="6687383"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Achieve 90% traceable volumes with GPS verification</a:t>
            </a:r>
            <a:endParaRPr lang="en-US" sz="700" dirty="0"/>
          </a:p>
        </p:txBody>
      </p:sp>
      <p:sp>
        <p:nvSpPr>
          <p:cNvPr id="29" name="Text 27"/>
          <p:cNvSpPr/>
          <p:nvPr/>
        </p:nvSpPr>
        <p:spPr>
          <a:xfrm>
            <a:off x="7469148" y="1569006"/>
            <a:ext cx="6687383"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Validate deforestation-free compliance via third-party audit</a:t>
            </a:r>
            <a:endParaRPr lang="en-US" sz="700" dirty="0"/>
          </a:p>
        </p:txBody>
      </p:sp>
      <p:sp>
        <p:nvSpPr>
          <p:cNvPr id="30" name="Text 28"/>
          <p:cNvSpPr/>
          <p:nvPr/>
        </p:nvSpPr>
        <p:spPr>
          <a:xfrm>
            <a:off x="7469148" y="1753672"/>
            <a:ext cx="6687383"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Ocean freight decarbonization commitments (slow steaming, low-carbon carriers)</a:t>
            </a:r>
            <a:endParaRPr lang="en-US" sz="700" dirty="0"/>
          </a:p>
        </p:txBody>
      </p:sp>
      <p:sp>
        <p:nvSpPr>
          <p:cNvPr id="31" name="Text 29"/>
          <p:cNvSpPr/>
          <p:nvPr/>
        </p:nvSpPr>
        <p:spPr>
          <a:xfrm>
            <a:off x="7469148" y="1938338"/>
            <a:ext cx="6687383"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Implement supplier performance-linked premium payments</a:t>
            </a:r>
            <a:endParaRPr lang="en-US" sz="700" dirty="0"/>
          </a:p>
        </p:txBody>
      </p:sp>
      <p:sp>
        <p:nvSpPr>
          <p:cNvPr id="32" name="Text 30"/>
          <p:cNvSpPr/>
          <p:nvPr/>
        </p:nvSpPr>
        <p:spPr>
          <a:xfrm>
            <a:off x="7469148" y="2123003"/>
            <a:ext cx="6687383"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Publish annual progress report with transparent data</a:t>
            </a:r>
            <a:endParaRPr lang="en-US" sz="700" dirty="0"/>
          </a:p>
        </p:txBody>
      </p:sp>
      <p:sp>
        <p:nvSpPr>
          <p:cNvPr id="33" name="Text 31"/>
          <p:cNvSpPr/>
          <p:nvPr/>
        </p:nvSpPr>
        <p:spPr>
          <a:xfrm>
            <a:off x="379095" y="4462582"/>
            <a:ext cx="2971562" cy="249436"/>
          </a:xfrm>
          <a:prstGeom prst="rect">
            <a:avLst/>
          </a:prstGeom>
          <a:noFill/>
          <a:ln/>
        </p:spPr>
        <p:txBody>
          <a:bodyPr wrap="none" lIns="0" tIns="0" rIns="0" bIns="0" rtlCol="0" anchor="t"/>
          <a:lstStyle/>
          <a:p>
            <a:pPr algn="l" indent="0" marL="0">
              <a:lnSpc>
                <a:spcPts val="1950"/>
              </a:lnSpc>
              <a:buNone/>
            </a:pPr>
            <a:r>
              <a:rPr lang="en-US" sz="1550" dirty="0">
                <a:solidFill>
                  <a:srgbClr val="1F1E1E"/>
                </a:solidFill>
                <a:latin typeface="Sora Semi Bold" pitchFamily="34" charset="0"/>
                <a:ea typeface="Sora Semi Bold" pitchFamily="34" charset="-122"/>
                <a:cs typeface="Sora Semi Bold" pitchFamily="34" charset="-120"/>
              </a:rPr>
              <a:t>Workstreams and Ownership</a:t>
            </a:r>
            <a:endParaRPr lang="en-US" sz="1550" dirty="0"/>
          </a:p>
        </p:txBody>
      </p:sp>
      <p:sp>
        <p:nvSpPr>
          <p:cNvPr id="34" name="Shape 32"/>
          <p:cNvSpPr/>
          <p:nvPr/>
        </p:nvSpPr>
        <p:spPr>
          <a:xfrm>
            <a:off x="379095" y="4854178"/>
            <a:ext cx="4560808" cy="777478"/>
          </a:xfrm>
          <a:prstGeom prst="roundRect">
            <a:avLst>
              <a:gd name="adj" fmla="val 5121"/>
            </a:avLst>
          </a:prstGeom>
          <a:solidFill>
            <a:srgbClr val="F9D2D6"/>
          </a:solidFill>
          <a:ln w="7620">
            <a:solidFill>
              <a:srgbClr val="DFB8BC"/>
            </a:solidFill>
            <a:prstDash val="solid"/>
          </a:ln>
        </p:spPr>
      </p:sp>
      <p:sp>
        <p:nvSpPr>
          <p:cNvPr id="35" name="Text 33"/>
          <p:cNvSpPr/>
          <p:nvPr/>
        </p:nvSpPr>
        <p:spPr>
          <a:xfrm>
            <a:off x="481489" y="4956572"/>
            <a:ext cx="1328857"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Farming &amp; Resilience</a:t>
            </a:r>
            <a:endParaRPr lang="en-US" sz="950" dirty="0"/>
          </a:p>
        </p:txBody>
      </p:sp>
      <p:sp>
        <p:nvSpPr>
          <p:cNvPr id="36" name="Text 34"/>
          <p:cNvSpPr/>
          <p:nvPr/>
        </p:nvSpPr>
        <p:spPr>
          <a:xfrm>
            <a:off x="481489" y="5169337"/>
            <a:ext cx="4356021"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Owner:</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Sourcing + NGO partners</a:t>
            </a:r>
            <a:endParaRPr lang="en-US" sz="700" dirty="0"/>
          </a:p>
        </p:txBody>
      </p:sp>
      <p:sp>
        <p:nvSpPr>
          <p:cNvPr id="37" name="Text 35"/>
          <p:cNvSpPr/>
          <p:nvPr/>
        </p:nvSpPr>
        <p:spPr>
          <a:xfrm>
            <a:off x="481489" y="5377696"/>
            <a:ext cx="4356021"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KPIs: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Yield +10%, shade coverage (ha), farmer income</a:t>
            </a:r>
            <a:endParaRPr lang="en-US" sz="700" dirty="0"/>
          </a:p>
        </p:txBody>
      </p:sp>
      <p:sp>
        <p:nvSpPr>
          <p:cNvPr id="38" name="Shape 36"/>
          <p:cNvSpPr/>
          <p:nvPr/>
        </p:nvSpPr>
        <p:spPr>
          <a:xfrm>
            <a:off x="5034677" y="4854178"/>
            <a:ext cx="4560927" cy="777478"/>
          </a:xfrm>
          <a:prstGeom prst="roundRect">
            <a:avLst>
              <a:gd name="adj" fmla="val 5121"/>
            </a:avLst>
          </a:prstGeom>
          <a:solidFill>
            <a:srgbClr val="F9D2D6"/>
          </a:solidFill>
          <a:ln w="7620">
            <a:solidFill>
              <a:srgbClr val="DFB8BC"/>
            </a:solidFill>
            <a:prstDash val="solid"/>
          </a:ln>
        </p:spPr>
      </p:sp>
      <p:sp>
        <p:nvSpPr>
          <p:cNvPr id="39" name="Text 37"/>
          <p:cNvSpPr/>
          <p:nvPr/>
        </p:nvSpPr>
        <p:spPr>
          <a:xfrm>
            <a:off x="5137071" y="4956572"/>
            <a:ext cx="1676043"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Traceability &amp; Compliance</a:t>
            </a:r>
            <a:endParaRPr lang="en-US" sz="950" dirty="0"/>
          </a:p>
        </p:txBody>
      </p:sp>
      <p:sp>
        <p:nvSpPr>
          <p:cNvPr id="40" name="Text 38"/>
          <p:cNvSpPr/>
          <p:nvPr/>
        </p:nvSpPr>
        <p:spPr>
          <a:xfrm>
            <a:off x="5137071" y="5169337"/>
            <a:ext cx="4356140"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Owner:</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Sustainability + Procurement</a:t>
            </a:r>
            <a:endParaRPr lang="en-US" sz="700" dirty="0"/>
          </a:p>
        </p:txBody>
      </p:sp>
      <p:sp>
        <p:nvSpPr>
          <p:cNvPr id="41" name="Text 39"/>
          <p:cNvSpPr/>
          <p:nvPr/>
        </p:nvSpPr>
        <p:spPr>
          <a:xfrm>
            <a:off x="5137071" y="5377696"/>
            <a:ext cx="4356140"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KPIs: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 lots GPS-traced, deforestation risk cleared</a:t>
            </a:r>
            <a:endParaRPr lang="en-US" sz="700" dirty="0"/>
          </a:p>
        </p:txBody>
      </p:sp>
      <p:sp>
        <p:nvSpPr>
          <p:cNvPr id="42" name="Shape 40"/>
          <p:cNvSpPr/>
          <p:nvPr/>
        </p:nvSpPr>
        <p:spPr>
          <a:xfrm>
            <a:off x="9690378" y="4854178"/>
            <a:ext cx="4560927" cy="777478"/>
          </a:xfrm>
          <a:prstGeom prst="roundRect">
            <a:avLst>
              <a:gd name="adj" fmla="val 5121"/>
            </a:avLst>
          </a:prstGeom>
          <a:solidFill>
            <a:srgbClr val="F9D2D6"/>
          </a:solidFill>
          <a:ln w="7620">
            <a:solidFill>
              <a:srgbClr val="DFB8BC"/>
            </a:solidFill>
            <a:prstDash val="solid"/>
          </a:ln>
        </p:spPr>
      </p:sp>
      <p:sp>
        <p:nvSpPr>
          <p:cNvPr id="43" name="Text 41"/>
          <p:cNvSpPr/>
          <p:nvPr/>
        </p:nvSpPr>
        <p:spPr>
          <a:xfrm>
            <a:off x="9792772" y="4956572"/>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Roasting &amp; Energy</a:t>
            </a:r>
            <a:endParaRPr lang="en-US" sz="950" dirty="0"/>
          </a:p>
        </p:txBody>
      </p:sp>
      <p:sp>
        <p:nvSpPr>
          <p:cNvPr id="44" name="Text 42"/>
          <p:cNvSpPr/>
          <p:nvPr/>
        </p:nvSpPr>
        <p:spPr>
          <a:xfrm>
            <a:off x="9792772" y="5169337"/>
            <a:ext cx="4356140"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Owner:</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Operations/Engineering</a:t>
            </a:r>
            <a:endParaRPr lang="en-US" sz="700" dirty="0"/>
          </a:p>
        </p:txBody>
      </p:sp>
      <p:sp>
        <p:nvSpPr>
          <p:cNvPr id="45" name="Text 43"/>
          <p:cNvSpPr/>
          <p:nvPr/>
        </p:nvSpPr>
        <p:spPr>
          <a:xfrm>
            <a:off x="9792772" y="5377696"/>
            <a:ext cx="4356140"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KPIs: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kWh/kg roasted, Scope 1–2 reduction %</a:t>
            </a:r>
            <a:endParaRPr lang="en-US" sz="700" dirty="0"/>
          </a:p>
        </p:txBody>
      </p:sp>
      <p:sp>
        <p:nvSpPr>
          <p:cNvPr id="46" name="Shape 44"/>
          <p:cNvSpPr/>
          <p:nvPr/>
        </p:nvSpPr>
        <p:spPr>
          <a:xfrm>
            <a:off x="379095" y="5726430"/>
            <a:ext cx="6888718" cy="777478"/>
          </a:xfrm>
          <a:prstGeom prst="roundRect">
            <a:avLst>
              <a:gd name="adj" fmla="val 5121"/>
            </a:avLst>
          </a:prstGeom>
          <a:solidFill>
            <a:srgbClr val="F9D2D6"/>
          </a:solidFill>
          <a:ln w="7620">
            <a:solidFill>
              <a:srgbClr val="DFB8BC"/>
            </a:solidFill>
            <a:prstDash val="solid"/>
          </a:ln>
        </p:spPr>
      </p:sp>
      <p:sp>
        <p:nvSpPr>
          <p:cNvPr id="47" name="Text 45"/>
          <p:cNvSpPr/>
          <p:nvPr/>
        </p:nvSpPr>
        <p:spPr>
          <a:xfrm>
            <a:off x="481489" y="5828824"/>
            <a:ext cx="1400175"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Logistics &amp; Packaging</a:t>
            </a:r>
            <a:endParaRPr lang="en-US" sz="950" dirty="0"/>
          </a:p>
        </p:txBody>
      </p:sp>
      <p:sp>
        <p:nvSpPr>
          <p:cNvPr id="48" name="Text 46"/>
          <p:cNvSpPr/>
          <p:nvPr/>
        </p:nvSpPr>
        <p:spPr>
          <a:xfrm>
            <a:off x="481489" y="6041588"/>
            <a:ext cx="6683931"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Owner:</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Supply Chain</a:t>
            </a:r>
            <a:endParaRPr lang="en-US" sz="700" dirty="0"/>
          </a:p>
        </p:txBody>
      </p:sp>
      <p:sp>
        <p:nvSpPr>
          <p:cNvPr id="49" name="Text 47"/>
          <p:cNvSpPr/>
          <p:nvPr/>
        </p:nvSpPr>
        <p:spPr>
          <a:xfrm>
            <a:off x="481489" y="6249948"/>
            <a:ext cx="6683931"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KPIs: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g CO₂e/kg-km, recycled content %, lightweighting %</a:t>
            </a:r>
            <a:endParaRPr lang="en-US" sz="700" dirty="0"/>
          </a:p>
        </p:txBody>
      </p:sp>
      <p:sp>
        <p:nvSpPr>
          <p:cNvPr id="50" name="Shape 48"/>
          <p:cNvSpPr/>
          <p:nvPr/>
        </p:nvSpPr>
        <p:spPr>
          <a:xfrm>
            <a:off x="7362587" y="5726430"/>
            <a:ext cx="6888718" cy="777478"/>
          </a:xfrm>
          <a:prstGeom prst="roundRect">
            <a:avLst>
              <a:gd name="adj" fmla="val 5121"/>
            </a:avLst>
          </a:prstGeom>
          <a:solidFill>
            <a:srgbClr val="F9D2D6"/>
          </a:solidFill>
          <a:ln w="7620">
            <a:solidFill>
              <a:srgbClr val="DFB8BC"/>
            </a:solidFill>
            <a:prstDash val="solid"/>
          </a:ln>
        </p:spPr>
      </p:sp>
      <p:sp>
        <p:nvSpPr>
          <p:cNvPr id="51" name="Text 49"/>
          <p:cNvSpPr/>
          <p:nvPr/>
        </p:nvSpPr>
        <p:spPr>
          <a:xfrm>
            <a:off x="7464981" y="5828824"/>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Consumer &amp; Brand</a:t>
            </a:r>
            <a:endParaRPr lang="en-US" sz="950" dirty="0"/>
          </a:p>
        </p:txBody>
      </p:sp>
      <p:sp>
        <p:nvSpPr>
          <p:cNvPr id="52" name="Text 50"/>
          <p:cNvSpPr/>
          <p:nvPr/>
        </p:nvSpPr>
        <p:spPr>
          <a:xfrm>
            <a:off x="7464981" y="6041588"/>
            <a:ext cx="6683931"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Owner:</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Marketing</a:t>
            </a:r>
            <a:endParaRPr lang="en-US" sz="700" dirty="0"/>
          </a:p>
        </p:txBody>
      </p:sp>
      <p:sp>
        <p:nvSpPr>
          <p:cNvPr id="53" name="Text 51"/>
          <p:cNvSpPr/>
          <p:nvPr/>
        </p:nvSpPr>
        <p:spPr>
          <a:xfrm>
            <a:off x="7464981" y="6249948"/>
            <a:ext cx="6683931"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KPIs: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Eco-label adoption %, consumer education reach</a:t>
            </a:r>
            <a:endParaRPr lang="en-US" sz="700" dirty="0"/>
          </a:p>
        </p:txBody>
      </p:sp>
      <p:sp>
        <p:nvSpPr>
          <p:cNvPr id="54" name="Text 52"/>
          <p:cNvSpPr/>
          <p:nvPr/>
        </p:nvSpPr>
        <p:spPr>
          <a:xfrm>
            <a:off x="379095" y="6646069"/>
            <a:ext cx="2773323" cy="249436"/>
          </a:xfrm>
          <a:prstGeom prst="rect">
            <a:avLst/>
          </a:prstGeom>
          <a:noFill/>
          <a:ln/>
        </p:spPr>
        <p:txBody>
          <a:bodyPr wrap="none" lIns="0" tIns="0" rIns="0" bIns="0" rtlCol="0" anchor="t"/>
          <a:lstStyle/>
          <a:p>
            <a:pPr algn="l" indent="0" marL="0">
              <a:lnSpc>
                <a:spcPts val="1950"/>
              </a:lnSpc>
              <a:buNone/>
            </a:pPr>
            <a:r>
              <a:rPr lang="en-US" sz="1550" dirty="0">
                <a:solidFill>
                  <a:srgbClr val="1F1E1E"/>
                </a:solidFill>
                <a:latin typeface="Sora Semi Bold" pitchFamily="34" charset="0"/>
                <a:ea typeface="Sora Semi Bold" pitchFamily="34" charset="-122"/>
                <a:cs typeface="Sora Semi Bold" pitchFamily="34" charset="-120"/>
              </a:rPr>
              <a:t>Stakeholder Commitments</a:t>
            </a:r>
            <a:endParaRPr lang="en-US" sz="1550" dirty="0"/>
          </a:p>
        </p:txBody>
      </p:sp>
      <p:sp>
        <p:nvSpPr>
          <p:cNvPr id="55" name="Text 53"/>
          <p:cNvSpPr/>
          <p:nvPr/>
        </p:nvSpPr>
        <p:spPr>
          <a:xfrm>
            <a:off x="379095" y="7122914"/>
            <a:ext cx="6820495" cy="303133"/>
          </a:xfrm>
          <a:prstGeom prst="rect">
            <a:avLst/>
          </a:prstGeom>
          <a:noFill/>
          <a:ln/>
        </p:spPr>
        <p:txBody>
          <a:bodyPr wrap="squar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Farmers/Cooperatives: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Adopt shade/soil/IPM practices; share plot data for monitoring, reporting, and verification (MRV); receive premiums and input support</a:t>
            </a:r>
            <a:endParaRPr lang="en-US" sz="700" dirty="0"/>
          </a:p>
        </p:txBody>
      </p:sp>
      <p:sp>
        <p:nvSpPr>
          <p:cNvPr id="56" name="Text 54"/>
          <p:cNvSpPr/>
          <p:nvPr/>
        </p:nvSpPr>
        <p:spPr>
          <a:xfrm>
            <a:off x="379095" y="7459147"/>
            <a:ext cx="6820495" cy="303133"/>
          </a:xfrm>
          <a:prstGeom prst="rect">
            <a:avLst/>
          </a:prstGeom>
          <a:noFill/>
          <a:ln/>
        </p:spPr>
        <p:txBody>
          <a:bodyPr wrap="squar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Exporters/Importers: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Provide traceability documentation; offer pre-financing and working capital; segregate certified and origin-verified lots</a:t>
            </a:r>
            <a:endParaRPr lang="en-US" sz="700" dirty="0"/>
          </a:p>
        </p:txBody>
      </p:sp>
      <p:sp>
        <p:nvSpPr>
          <p:cNvPr id="57" name="Text 55"/>
          <p:cNvSpPr/>
          <p:nvPr/>
        </p:nvSpPr>
        <p:spPr>
          <a:xfrm>
            <a:off x="379095" y="7795379"/>
            <a:ext cx="6820495" cy="151567"/>
          </a:xfrm>
          <a:prstGeom prst="rect">
            <a:avLst/>
          </a:prstGeom>
          <a:noFill/>
          <a:ln/>
        </p:spPr>
        <p:txBody>
          <a:bodyPr wrap="non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Roasters: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Invest in energy-efficient equipment; shift to renewable energy; publish sustainability specifications to suppliers</a:t>
            </a:r>
            <a:endParaRPr lang="en-US" sz="700" dirty="0"/>
          </a:p>
        </p:txBody>
      </p:sp>
      <p:sp>
        <p:nvSpPr>
          <p:cNvPr id="58" name="Text 56"/>
          <p:cNvSpPr/>
          <p:nvPr/>
        </p:nvSpPr>
        <p:spPr>
          <a:xfrm>
            <a:off x="379095" y="7980045"/>
            <a:ext cx="6820495" cy="151567"/>
          </a:xfrm>
          <a:prstGeom prst="rect">
            <a:avLst/>
          </a:prstGeom>
          <a:noFill/>
          <a:ln/>
        </p:spPr>
        <p:txBody>
          <a:bodyPr wrap="non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Retailers: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Commit to shelf standards for certified/traceable coffee; co-fund certification fees; enable transparent pricing to consumers</a:t>
            </a:r>
            <a:endParaRPr lang="en-US" sz="700" dirty="0"/>
          </a:p>
        </p:txBody>
      </p:sp>
      <p:sp>
        <p:nvSpPr>
          <p:cNvPr id="59" name="Text 57"/>
          <p:cNvSpPr/>
          <p:nvPr/>
        </p:nvSpPr>
        <p:spPr>
          <a:xfrm>
            <a:off x="7438430" y="7122914"/>
            <a:ext cx="6820495" cy="151567"/>
          </a:xfrm>
          <a:prstGeom prst="rect">
            <a:avLst/>
          </a:prstGeom>
          <a:noFill/>
          <a:ln/>
        </p:spPr>
        <p:txBody>
          <a:bodyPr wrap="non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Certifiers/NGOs: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Streamline audit processes; align metrics across schemes; provide training and extension support at origin</a:t>
            </a:r>
            <a:endParaRPr lang="en-US" sz="700" dirty="0"/>
          </a:p>
        </p:txBody>
      </p:sp>
      <p:sp>
        <p:nvSpPr>
          <p:cNvPr id="60" name="Text 58"/>
          <p:cNvSpPr/>
          <p:nvPr/>
        </p:nvSpPr>
        <p:spPr>
          <a:xfrm>
            <a:off x="7438430" y="7307580"/>
            <a:ext cx="6820495" cy="151567"/>
          </a:xfrm>
          <a:prstGeom prst="rect">
            <a:avLst/>
          </a:prstGeom>
          <a:noFill/>
          <a:ln/>
        </p:spPr>
        <p:txBody>
          <a:bodyPr wrap="non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Financiers/DFIs: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Offer concessional credit, risk-sharing facilities, and blended finance for smallholder climate adaptation</a:t>
            </a:r>
            <a:endParaRPr lang="en-US" sz="700" dirty="0"/>
          </a:p>
        </p:txBody>
      </p:sp>
      <p:sp>
        <p:nvSpPr>
          <p:cNvPr id="61" name="Text 59"/>
          <p:cNvSpPr/>
          <p:nvPr/>
        </p:nvSpPr>
        <p:spPr>
          <a:xfrm>
            <a:off x="7438430" y="7492246"/>
            <a:ext cx="6820495" cy="151567"/>
          </a:xfrm>
          <a:prstGeom prst="rect">
            <a:avLst/>
          </a:prstGeom>
          <a:noFill/>
          <a:ln/>
        </p:spPr>
        <p:txBody>
          <a:bodyPr wrap="non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Governments: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Enforce land-use regulations; provide climate-smart extension services; invest in water stewardship infrastructure</a:t>
            </a:r>
            <a:endParaRPr lang="en-US" sz="700" dirty="0"/>
          </a:p>
        </p:txBody>
      </p:sp>
      <p:sp>
        <p:nvSpPr>
          <p:cNvPr id="62" name="Text 60"/>
          <p:cNvSpPr/>
          <p:nvPr/>
        </p:nvSpPr>
        <p:spPr>
          <a:xfrm>
            <a:off x="379095" y="8271272"/>
            <a:ext cx="13872210"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Implementation success hinges on coordinated investment, transparent data sharing, and equitable value distribution. The roadmap is a living document—adjust timelines and priorities based on pilot learnings, market conditions, and emerging regulations. Regular stakeholder convenings ensure alignment and accountability.</a:t>
            </a:r>
            <a:endParaRPr lang="en-US" sz="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66512" y="458153"/>
            <a:ext cx="4384953" cy="548045"/>
          </a:xfrm>
          <a:prstGeom prst="rect">
            <a:avLst/>
          </a:prstGeom>
          <a:noFill/>
          <a:ln/>
        </p:spPr>
        <p:txBody>
          <a:bodyPr wrap="none" lIns="0" tIns="0" rIns="0" bIns="0" rtlCol="0" anchor="t"/>
          <a:lstStyle/>
          <a:p>
            <a:pPr algn="l" indent="0" marL="0">
              <a:lnSpc>
                <a:spcPts val="4300"/>
              </a:lnSpc>
              <a:buNone/>
            </a:pPr>
            <a:r>
              <a:rPr lang="en-US" sz="3450" dirty="0">
                <a:solidFill>
                  <a:srgbClr val="1F1E1E"/>
                </a:solidFill>
                <a:latin typeface="Sora Semi Bold" pitchFamily="34" charset="0"/>
                <a:ea typeface="Sora Semi Bold" pitchFamily="34" charset="-122"/>
                <a:cs typeface="Sora Semi Bold" pitchFamily="34" charset="-120"/>
              </a:rPr>
              <a:t>Agenda</a:t>
            </a:r>
            <a:endParaRPr lang="en-US" sz="3450" dirty="0"/>
          </a:p>
        </p:txBody>
      </p:sp>
      <p:sp>
        <p:nvSpPr>
          <p:cNvPr id="3" name="Text 1"/>
          <p:cNvSpPr/>
          <p:nvPr/>
        </p:nvSpPr>
        <p:spPr>
          <a:xfrm>
            <a:off x="666512" y="1339453"/>
            <a:ext cx="166568" cy="20824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01</a:t>
            </a:r>
            <a:endParaRPr lang="en-US" sz="1300" dirty="0"/>
          </a:p>
        </p:txBody>
      </p:sp>
      <p:sp>
        <p:nvSpPr>
          <p:cNvPr id="4" name="Shape 2"/>
          <p:cNvSpPr/>
          <p:nvPr/>
        </p:nvSpPr>
        <p:spPr>
          <a:xfrm>
            <a:off x="666512" y="1599605"/>
            <a:ext cx="6565344" cy="22860"/>
          </a:xfrm>
          <a:prstGeom prst="rect">
            <a:avLst/>
          </a:prstGeom>
          <a:solidFill>
            <a:srgbClr val="DA1B2E"/>
          </a:solidFill>
          <a:ln/>
        </p:spPr>
      </p:sp>
      <p:sp>
        <p:nvSpPr>
          <p:cNvPr id="5" name="Text 3"/>
          <p:cNvSpPr/>
          <p:nvPr/>
        </p:nvSpPr>
        <p:spPr>
          <a:xfrm>
            <a:off x="666512" y="1728549"/>
            <a:ext cx="2224921" cy="273963"/>
          </a:xfrm>
          <a:prstGeom prst="rect">
            <a:avLst/>
          </a:prstGeom>
          <a:noFill/>
          <a:ln/>
        </p:spPr>
        <p:txBody>
          <a:bodyPr wrap="none" lIns="0" tIns="0" rIns="0" bIns="0" rtlCol="0" anchor="t"/>
          <a:lstStyle/>
          <a:p>
            <a:pPr algn="l" indent="0" marL="0">
              <a:lnSpc>
                <a:spcPts val="2150"/>
              </a:lnSpc>
              <a:buNone/>
            </a:pPr>
            <a:r>
              <a:rPr lang="en-US" sz="1700" dirty="0">
                <a:solidFill>
                  <a:srgbClr val="3B3535"/>
                </a:solidFill>
                <a:latin typeface="Sora Semi Bold" pitchFamily="34" charset="0"/>
                <a:ea typeface="Sora Semi Bold" pitchFamily="34" charset="-122"/>
                <a:cs typeface="Sora Semi Bold" pitchFamily="34" charset="-120"/>
              </a:rPr>
              <a:t>Origin Regions Map</a:t>
            </a:r>
            <a:endParaRPr lang="en-US" sz="1700" dirty="0"/>
          </a:p>
        </p:txBody>
      </p:sp>
      <p:sp>
        <p:nvSpPr>
          <p:cNvPr id="6" name="Text 4"/>
          <p:cNvSpPr/>
          <p:nvPr/>
        </p:nvSpPr>
        <p:spPr>
          <a:xfrm>
            <a:off x="666512" y="2102406"/>
            <a:ext cx="6565344" cy="26670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Global production landscape and the Bean Belt</a:t>
            </a:r>
            <a:endParaRPr lang="en-US" sz="1300" dirty="0"/>
          </a:p>
        </p:txBody>
      </p:sp>
      <p:sp>
        <p:nvSpPr>
          <p:cNvPr id="7" name="Text 5"/>
          <p:cNvSpPr/>
          <p:nvPr/>
        </p:nvSpPr>
        <p:spPr>
          <a:xfrm>
            <a:off x="7398425" y="1339453"/>
            <a:ext cx="166568" cy="20824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02</a:t>
            </a:r>
            <a:endParaRPr lang="en-US" sz="1300" dirty="0"/>
          </a:p>
        </p:txBody>
      </p:sp>
      <p:sp>
        <p:nvSpPr>
          <p:cNvPr id="8" name="Shape 6"/>
          <p:cNvSpPr/>
          <p:nvPr/>
        </p:nvSpPr>
        <p:spPr>
          <a:xfrm>
            <a:off x="7398425" y="1599605"/>
            <a:ext cx="6565463" cy="22860"/>
          </a:xfrm>
          <a:prstGeom prst="rect">
            <a:avLst/>
          </a:prstGeom>
          <a:solidFill>
            <a:srgbClr val="DA1B2E"/>
          </a:solidFill>
          <a:ln/>
        </p:spPr>
      </p:sp>
      <p:sp>
        <p:nvSpPr>
          <p:cNvPr id="9" name="Text 7"/>
          <p:cNvSpPr/>
          <p:nvPr/>
        </p:nvSpPr>
        <p:spPr>
          <a:xfrm>
            <a:off x="7398425" y="1728549"/>
            <a:ext cx="2192417" cy="273963"/>
          </a:xfrm>
          <a:prstGeom prst="rect">
            <a:avLst/>
          </a:prstGeom>
          <a:noFill/>
          <a:ln/>
        </p:spPr>
        <p:txBody>
          <a:bodyPr wrap="none" lIns="0" tIns="0" rIns="0" bIns="0" rtlCol="0" anchor="t"/>
          <a:lstStyle/>
          <a:p>
            <a:pPr algn="l" indent="0" marL="0">
              <a:lnSpc>
                <a:spcPts val="2150"/>
              </a:lnSpc>
              <a:buNone/>
            </a:pPr>
            <a:r>
              <a:rPr lang="en-US" sz="1700" dirty="0">
                <a:solidFill>
                  <a:srgbClr val="3B3535"/>
                </a:solidFill>
                <a:latin typeface="Sora Semi Bold" pitchFamily="34" charset="0"/>
                <a:ea typeface="Sora Semi Bold" pitchFamily="34" charset="-122"/>
                <a:cs typeface="Sora Semi Bold" pitchFamily="34" charset="-120"/>
              </a:rPr>
              <a:t>Farm Economics</a:t>
            </a:r>
            <a:endParaRPr lang="en-US" sz="1700" dirty="0"/>
          </a:p>
        </p:txBody>
      </p:sp>
      <p:sp>
        <p:nvSpPr>
          <p:cNvPr id="10" name="Text 8"/>
          <p:cNvSpPr/>
          <p:nvPr/>
        </p:nvSpPr>
        <p:spPr>
          <a:xfrm>
            <a:off x="7398425" y="2102406"/>
            <a:ext cx="6565463" cy="26670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Cost structures and yield realities for smallholders</a:t>
            </a:r>
            <a:endParaRPr lang="en-US" sz="1300" dirty="0"/>
          </a:p>
        </p:txBody>
      </p:sp>
      <p:sp>
        <p:nvSpPr>
          <p:cNvPr id="11" name="Text 9"/>
          <p:cNvSpPr/>
          <p:nvPr/>
        </p:nvSpPr>
        <p:spPr>
          <a:xfrm>
            <a:off x="666512" y="2660571"/>
            <a:ext cx="166568" cy="20824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03</a:t>
            </a:r>
            <a:endParaRPr lang="en-US" sz="1300" dirty="0"/>
          </a:p>
        </p:txBody>
      </p:sp>
      <p:sp>
        <p:nvSpPr>
          <p:cNvPr id="12" name="Shape 10"/>
          <p:cNvSpPr/>
          <p:nvPr/>
        </p:nvSpPr>
        <p:spPr>
          <a:xfrm>
            <a:off x="666512" y="2920722"/>
            <a:ext cx="6565344" cy="22860"/>
          </a:xfrm>
          <a:prstGeom prst="rect">
            <a:avLst/>
          </a:prstGeom>
          <a:solidFill>
            <a:srgbClr val="DA1B2E"/>
          </a:solidFill>
          <a:ln/>
        </p:spPr>
      </p:sp>
      <p:sp>
        <p:nvSpPr>
          <p:cNvPr id="13" name="Text 11"/>
          <p:cNvSpPr/>
          <p:nvPr/>
        </p:nvSpPr>
        <p:spPr>
          <a:xfrm>
            <a:off x="666512" y="3049667"/>
            <a:ext cx="2519958" cy="273963"/>
          </a:xfrm>
          <a:prstGeom prst="rect">
            <a:avLst/>
          </a:prstGeom>
          <a:noFill/>
          <a:ln/>
        </p:spPr>
        <p:txBody>
          <a:bodyPr wrap="none" lIns="0" tIns="0" rIns="0" bIns="0" rtlCol="0" anchor="t"/>
          <a:lstStyle/>
          <a:p>
            <a:pPr algn="l" indent="0" marL="0">
              <a:lnSpc>
                <a:spcPts val="2150"/>
              </a:lnSpc>
              <a:buNone/>
            </a:pPr>
            <a:r>
              <a:rPr lang="en-US" sz="1700" dirty="0">
                <a:solidFill>
                  <a:srgbClr val="3B3535"/>
                </a:solidFill>
                <a:latin typeface="Sora Semi Bold" pitchFamily="34" charset="0"/>
                <a:ea typeface="Sora Semi Bold" pitchFamily="34" charset="-122"/>
                <a:cs typeface="Sora Semi Bold" pitchFamily="34" charset="-120"/>
              </a:rPr>
              <a:t>Climate Risk Hotspots</a:t>
            </a:r>
            <a:endParaRPr lang="en-US" sz="1700" dirty="0"/>
          </a:p>
        </p:txBody>
      </p:sp>
      <p:sp>
        <p:nvSpPr>
          <p:cNvPr id="14" name="Text 12"/>
          <p:cNvSpPr/>
          <p:nvPr/>
        </p:nvSpPr>
        <p:spPr>
          <a:xfrm>
            <a:off x="666512" y="3423523"/>
            <a:ext cx="6565344" cy="26670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Temperature, water, and pest pressures by region</a:t>
            </a:r>
            <a:endParaRPr lang="en-US" sz="1300" dirty="0"/>
          </a:p>
        </p:txBody>
      </p:sp>
      <p:sp>
        <p:nvSpPr>
          <p:cNvPr id="15" name="Text 13"/>
          <p:cNvSpPr/>
          <p:nvPr/>
        </p:nvSpPr>
        <p:spPr>
          <a:xfrm>
            <a:off x="7398425" y="2660571"/>
            <a:ext cx="166568" cy="20824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04</a:t>
            </a:r>
            <a:endParaRPr lang="en-US" sz="1300" dirty="0"/>
          </a:p>
        </p:txBody>
      </p:sp>
      <p:sp>
        <p:nvSpPr>
          <p:cNvPr id="16" name="Shape 14"/>
          <p:cNvSpPr/>
          <p:nvPr/>
        </p:nvSpPr>
        <p:spPr>
          <a:xfrm>
            <a:off x="7398425" y="2920722"/>
            <a:ext cx="6565463" cy="22860"/>
          </a:xfrm>
          <a:prstGeom prst="rect">
            <a:avLst/>
          </a:prstGeom>
          <a:solidFill>
            <a:srgbClr val="DA1B2E"/>
          </a:solidFill>
          <a:ln/>
        </p:spPr>
      </p:sp>
      <p:sp>
        <p:nvSpPr>
          <p:cNvPr id="17" name="Text 15"/>
          <p:cNvSpPr/>
          <p:nvPr/>
        </p:nvSpPr>
        <p:spPr>
          <a:xfrm>
            <a:off x="7398425" y="3049667"/>
            <a:ext cx="3120509" cy="273963"/>
          </a:xfrm>
          <a:prstGeom prst="rect">
            <a:avLst/>
          </a:prstGeom>
          <a:noFill/>
          <a:ln/>
        </p:spPr>
        <p:txBody>
          <a:bodyPr wrap="none" lIns="0" tIns="0" rIns="0" bIns="0" rtlCol="0" anchor="t"/>
          <a:lstStyle/>
          <a:p>
            <a:pPr algn="l" indent="0" marL="0">
              <a:lnSpc>
                <a:spcPts val="2150"/>
              </a:lnSpc>
              <a:buNone/>
            </a:pPr>
            <a:r>
              <a:rPr lang="en-US" sz="1700" dirty="0">
                <a:solidFill>
                  <a:srgbClr val="3B3535"/>
                </a:solidFill>
                <a:latin typeface="Sora Semi Bold" pitchFamily="34" charset="0"/>
                <a:ea typeface="Sora Semi Bold" pitchFamily="34" charset="-122"/>
                <a:cs typeface="Sora Semi Bold" pitchFamily="34" charset="-120"/>
              </a:rPr>
              <a:t>Processing &amp; Logistics Flow</a:t>
            </a:r>
            <a:endParaRPr lang="en-US" sz="1700" dirty="0"/>
          </a:p>
        </p:txBody>
      </p:sp>
      <p:sp>
        <p:nvSpPr>
          <p:cNvPr id="18" name="Text 16"/>
          <p:cNvSpPr/>
          <p:nvPr/>
        </p:nvSpPr>
        <p:spPr>
          <a:xfrm>
            <a:off x="7398425" y="3423523"/>
            <a:ext cx="6565463" cy="26670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Mass balance from cherry to consumer</a:t>
            </a:r>
            <a:endParaRPr lang="en-US" sz="1300" dirty="0"/>
          </a:p>
        </p:txBody>
      </p:sp>
      <p:sp>
        <p:nvSpPr>
          <p:cNvPr id="19" name="Text 17"/>
          <p:cNvSpPr/>
          <p:nvPr/>
        </p:nvSpPr>
        <p:spPr>
          <a:xfrm>
            <a:off x="666512" y="3981688"/>
            <a:ext cx="166568" cy="20824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05</a:t>
            </a:r>
            <a:endParaRPr lang="en-US" sz="1300" dirty="0"/>
          </a:p>
        </p:txBody>
      </p:sp>
      <p:sp>
        <p:nvSpPr>
          <p:cNvPr id="20" name="Shape 18"/>
          <p:cNvSpPr/>
          <p:nvPr/>
        </p:nvSpPr>
        <p:spPr>
          <a:xfrm>
            <a:off x="666512" y="4241840"/>
            <a:ext cx="6565344" cy="22860"/>
          </a:xfrm>
          <a:prstGeom prst="rect">
            <a:avLst/>
          </a:prstGeom>
          <a:solidFill>
            <a:srgbClr val="DA1B2E"/>
          </a:solidFill>
          <a:ln/>
        </p:spPr>
      </p:sp>
      <p:sp>
        <p:nvSpPr>
          <p:cNvPr id="21" name="Text 19"/>
          <p:cNvSpPr/>
          <p:nvPr/>
        </p:nvSpPr>
        <p:spPr>
          <a:xfrm>
            <a:off x="666512" y="4370784"/>
            <a:ext cx="2709029" cy="273963"/>
          </a:xfrm>
          <a:prstGeom prst="rect">
            <a:avLst/>
          </a:prstGeom>
          <a:noFill/>
          <a:ln/>
        </p:spPr>
        <p:txBody>
          <a:bodyPr wrap="none" lIns="0" tIns="0" rIns="0" bIns="0" rtlCol="0" anchor="t"/>
          <a:lstStyle/>
          <a:p>
            <a:pPr algn="l" indent="0" marL="0">
              <a:lnSpc>
                <a:spcPts val="2150"/>
              </a:lnSpc>
              <a:buNone/>
            </a:pPr>
            <a:r>
              <a:rPr lang="en-US" sz="1700" dirty="0">
                <a:solidFill>
                  <a:srgbClr val="3B3535"/>
                </a:solidFill>
                <a:latin typeface="Sora Semi Bold" pitchFamily="34" charset="0"/>
                <a:ea typeface="Sora Semi Bold" pitchFamily="34" charset="-122"/>
                <a:cs typeface="Sora Semi Bold" pitchFamily="34" charset="-120"/>
              </a:rPr>
              <a:t>Certification Landscape</a:t>
            </a:r>
            <a:endParaRPr lang="en-US" sz="1700" dirty="0"/>
          </a:p>
        </p:txBody>
      </p:sp>
      <p:sp>
        <p:nvSpPr>
          <p:cNvPr id="22" name="Text 20"/>
          <p:cNvSpPr/>
          <p:nvPr/>
        </p:nvSpPr>
        <p:spPr>
          <a:xfrm>
            <a:off x="666512" y="4744641"/>
            <a:ext cx="6565344" cy="26670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Standards, traceability, and market coverage</a:t>
            </a:r>
            <a:endParaRPr lang="en-US" sz="1300" dirty="0"/>
          </a:p>
        </p:txBody>
      </p:sp>
      <p:sp>
        <p:nvSpPr>
          <p:cNvPr id="23" name="Text 21"/>
          <p:cNvSpPr/>
          <p:nvPr/>
        </p:nvSpPr>
        <p:spPr>
          <a:xfrm>
            <a:off x="7398425" y="3981688"/>
            <a:ext cx="166568" cy="20824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06</a:t>
            </a:r>
            <a:endParaRPr lang="en-US" sz="1300" dirty="0"/>
          </a:p>
        </p:txBody>
      </p:sp>
      <p:sp>
        <p:nvSpPr>
          <p:cNvPr id="24" name="Shape 22"/>
          <p:cNvSpPr/>
          <p:nvPr/>
        </p:nvSpPr>
        <p:spPr>
          <a:xfrm>
            <a:off x="7398425" y="4241840"/>
            <a:ext cx="6565463" cy="22860"/>
          </a:xfrm>
          <a:prstGeom prst="rect">
            <a:avLst/>
          </a:prstGeom>
          <a:solidFill>
            <a:srgbClr val="DA1B2E"/>
          </a:solidFill>
          <a:ln/>
        </p:spPr>
      </p:sp>
      <p:sp>
        <p:nvSpPr>
          <p:cNvPr id="25" name="Text 23"/>
          <p:cNvSpPr/>
          <p:nvPr/>
        </p:nvSpPr>
        <p:spPr>
          <a:xfrm>
            <a:off x="7398425" y="4370784"/>
            <a:ext cx="2565083" cy="273963"/>
          </a:xfrm>
          <a:prstGeom prst="rect">
            <a:avLst/>
          </a:prstGeom>
          <a:noFill/>
          <a:ln/>
        </p:spPr>
        <p:txBody>
          <a:bodyPr wrap="none" lIns="0" tIns="0" rIns="0" bIns="0" rtlCol="0" anchor="t"/>
          <a:lstStyle/>
          <a:p>
            <a:pPr algn="l" indent="0" marL="0">
              <a:lnSpc>
                <a:spcPts val="2150"/>
              </a:lnSpc>
              <a:buNone/>
            </a:pPr>
            <a:r>
              <a:rPr lang="en-US" sz="1700" dirty="0">
                <a:solidFill>
                  <a:srgbClr val="3B3535"/>
                </a:solidFill>
                <a:latin typeface="Sora Semi Bold" pitchFamily="34" charset="0"/>
                <a:ea typeface="Sora Semi Bold" pitchFamily="34" charset="-122"/>
                <a:cs typeface="Sora Semi Bold" pitchFamily="34" charset="-120"/>
              </a:rPr>
              <a:t>Retail Margin Waterfall</a:t>
            </a:r>
            <a:endParaRPr lang="en-US" sz="1700" dirty="0"/>
          </a:p>
        </p:txBody>
      </p:sp>
      <p:sp>
        <p:nvSpPr>
          <p:cNvPr id="26" name="Text 24"/>
          <p:cNvSpPr/>
          <p:nvPr/>
        </p:nvSpPr>
        <p:spPr>
          <a:xfrm>
            <a:off x="7398425" y="4744641"/>
            <a:ext cx="6565463" cy="26670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Value capture across the supply chain</a:t>
            </a:r>
            <a:endParaRPr lang="en-US" sz="1300" dirty="0"/>
          </a:p>
        </p:txBody>
      </p:sp>
      <p:sp>
        <p:nvSpPr>
          <p:cNvPr id="27" name="Text 25"/>
          <p:cNvSpPr/>
          <p:nvPr/>
        </p:nvSpPr>
        <p:spPr>
          <a:xfrm>
            <a:off x="666512" y="5302806"/>
            <a:ext cx="166568" cy="20824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07</a:t>
            </a:r>
            <a:endParaRPr lang="en-US" sz="1300" dirty="0"/>
          </a:p>
        </p:txBody>
      </p:sp>
      <p:sp>
        <p:nvSpPr>
          <p:cNvPr id="28" name="Shape 26"/>
          <p:cNvSpPr/>
          <p:nvPr/>
        </p:nvSpPr>
        <p:spPr>
          <a:xfrm>
            <a:off x="666512" y="5562957"/>
            <a:ext cx="6565344" cy="22860"/>
          </a:xfrm>
          <a:prstGeom prst="rect">
            <a:avLst/>
          </a:prstGeom>
          <a:solidFill>
            <a:srgbClr val="DA1B2E"/>
          </a:solidFill>
          <a:ln/>
        </p:spPr>
      </p:sp>
      <p:sp>
        <p:nvSpPr>
          <p:cNvPr id="29" name="Text 27"/>
          <p:cNvSpPr/>
          <p:nvPr/>
        </p:nvSpPr>
        <p:spPr>
          <a:xfrm>
            <a:off x="666512" y="5691902"/>
            <a:ext cx="2400181" cy="273963"/>
          </a:xfrm>
          <a:prstGeom prst="rect">
            <a:avLst/>
          </a:prstGeom>
          <a:noFill/>
          <a:ln/>
        </p:spPr>
        <p:txBody>
          <a:bodyPr wrap="none" lIns="0" tIns="0" rIns="0" bIns="0" rtlCol="0" anchor="t"/>
          <a:lstStyle/>
          <a:p>
            <a:pPr algn="l" indent="0" marL="0">
              <a:lnSpc>
                <a:spcPts val="2150"/>
              </a:lnSpc>
              <a:buNone/>
            </a:pPr>
            <a:r>
              <a:rPr lang="en-US" sz="1700" dirty="0">
                <a:solidFill>
                  <a:srgbClr val="3B3535"/>
                </a:solidFill>
                <a:latin typeface="Sora Semi Bold" pitchFamily="34" charset="0"/>
                <a:ea typeface="Sora Semi Bold" pitchFamily="34" charset="-122"/>
                <a:cs typeface="Sora Semi Bold" pitchFamily="34" charset="-120"/>
              </a:rPr>
              <a:t>Consumer Trendlines</a:t>
            </a:r>
            <a:endParaRPr lang="en-US" sz="1700" dirty="0"/>
          </a:p>
        </p:txBody>
      </p:sp>
      <p:sp>
        <p:nvSpPr>
          <p:cNvPr id="30" name="Text 28"/>
          <p:cNvSpPr/>
          <p:nvPr/>
        </p:nvSpPr>
        <p:spPr>
          <a:xfrm>
            <a:off x="666512" y="6065758"/>
            <a:ext cx="6565344" cy="26670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Specialty, RTD, and eco-label adoption</a:t>
            </a:r>
            <a:endParaRPr lang="en-US" sz="1300" dirty="0"/>
          </a:p>
        </p:txBody>
      </p:sp>
      <p:sp>
        <p:nvSpPr>
          <p:cNvPr id="31" name="Text 29"/>
          <p:cNvSpPr/>
          <p:nvPr/>
        </p:nvSpPr>
        <p:spPr>
          <a:xfrm>
            <a:off x="7398425" y="5302806"/>
            <a:ext cx="166568" cy="20824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08</a:t>
            </a:r>
            <a:endParaRPr lang="en-US" sz="1300" dirty="0"/>
          </a:p>
        </p:txBody>
      </p:sp>
      <p:sp>
        <p:nvSpPr>
          <p:cNvPr id="32" name="Shape 30"/>
          <p:cNvSpPr/>
          <p:nvPr/>
        </p:nvSpPr>
        <p:spPr>
          <a:xfrm>
            <a:off x="7398425" y="5562957"/>
            <a:ext cx="6565463" cy="22860"/>
          </a:xfrm>
          <a:prstGeom prst="rect">
            <a:avLst/>
          </a:prstGeom>
          <a:solidFill>
            <a:srgbClr val="DA1B2E"/>
          </a:solidFill>
          <a:ln/>
        </p:spPr>
      </p:sp>
      <p:sp>
        <p:nvSpPr>
          <p:cNvPr id="33" name="Text 31"/>
          <p:cNvSpPr/>
          <p:nvPr/>
        </p:nvSpPr>
        <p:spPr>
          <a:xfrm>
            <a:off x="7398425" y="5691902"/>
            <a:ext cx="2513767" cy="273963"/>
          </a:xfrm>
          <a:prstGeom prst="rect">
            <a:avLst/>
          </a:prstGeom>
          <a:noFill/>
          <a:ln/>
        </p:spPr>
        <p:txBody>
          <a:bodyPr wrap="none" lIns="0" tIns="0" rIns="0" bIns="0" rtlCol="0" anchor="t"/>
          <a:lstStyle/>
          <a:p>
            <a:pPr algn="l" indent="0" marL="0">
              <a:lnSpc>
                <a:spcPts val="2150"/>
              </a:lnSpc>
              <a:buNone/>
            </a:pPr>
            <a:r>
              <a:rPr lang="en-US" sz="1700" dirty="0">
                <a:solidFill>
                  <a:srgbClr val="3B3535"/>
                </a:solidFill>
                <a:latin typeface="Sora Semi Bold" pitchFamily="34" charset="0"/>
                <a:ea typeface="Sora Semi Bold" pitchFamily="34" charset="-122"/>
                <a:cs typeface="Sora Semi Bold" pitchFamily="34" charset="-120"/>
              </a:rPr>
              <a:t>Life Cycle Assessment</a:t>
            </a:r>
            <a:endParaRPr lang="en-US" sz="1700" dirty="0"/>
          </a:p>
        </p:txBody>
      </p:sp>
      <p:sp>
        <p:nvSpPr>
          <p:cNvPr id="34" name="Text 32"/>
          <p:cNvSpPr/>
          <p:nvPr/>
        </p:nvSpPr>
        <p:spPr>
          <a:xfrm>
            <a:off x="7398425" y="6065758"/>
            <a:ext cx="6565463" cy="26670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Carbon footprint from farm to cup</a:t>
            </a:r>
            <a:endParaRPr lang="en-US" sz="1300" dirty="0"/>
          </a:p>
        </p:txBody>
      </p:sp>
      <p:sp>
        <p:nvSpPr>
          <p:cNvPr id="35" name="Text 33"/>
          <p:cNvSpPr/>
          <p:nvPr/>
        </p:nvSpPr>
        <p:spPr>
          <a:xfrm>
            <a:off x="666512" y="6623923"/>
            <a:ext cx="166568" cy="20824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09</a:t>
            </a:r>
            <a:endParaRPr lang="en-US" sz="1300" dirty="0"/>
          </a:p>
        </p:txBody>
      </p:sp>
      <p:sp>
        <p:nvSpPr>
          <p:cNvPr id="36" name="Shape 34"/>
          <p:cNvSpPr/>
          <p:nvPr/>
        </p:nvSpPr>
        <p:spPr>
          <a:xfrm>
            <a:off x="666512" y="6884075"/>
            <a:ext cx="6565344" cy="22860"/>
          </a:xfrm>
          <a:prstGeom prst="rect">
            <a:avLst/>
          </a:prstGeom>
          <a:solidFill>
            <a:srgbClr val="DA1B2E"/>
          </a:solidFill>
          <a:ln/>
        </p:spPr>
      </p:sp>
      <p:sp>
        <p:nvSpPr>
          <p:cNvPr id="37" name="Text 35"/>
          <p:cNvSpPr/>
          <p:nvPr/>
        </p:nvSpPr>
        <p:spPr>
          <a:xfrm>
            <a:off x="666512" y="7013019"/>
            <a:ext cx="2192417" cy="273963"/>
          </a:xfrm>
          <a:prstGeom prst="rect">
            <a:avLst/>
          </a:prstGeom>
          <a:noFill/>
          <a:ln/>
        </p:spPr>
        <p:txBody>
          <a:bodyPr wrap="none" lIns="0" tIns="0" rIns="0" bIns="0" rtlCol="0" anchor="t"/>
          <a:lstStyle/>
          <a:p>
            <a:pPr algn="l" indent="0" marL="0">
              <a:lnSpc>
                <a:spcPts val="2150"/>
              </a:lnSpc>
              <a:buNone/>
            </a:pPr>
            <a:r>
              <a:rPr lang="en-US" sz="1700" dirty="0">
                <a:solidFill>
                  <a:srgbClr val="3B3535"/>
                </a:solidFill>
                <a:latin typeface="Sora Semi Bold" pitchFamily="34" charset="0"/>
                <a:ea typeface="Sora Semi Bold" pitchFamily="34" charset="-122"/>
                <a:cs typeface="Sora Semi Bold" pitchFamily="34" charset="-120"/>
              </a:rPr>
              <a:t>Interventions &amp; ROI</a:t>
            </a:r>
            <a:endParaRPr lang="en-US" sz="1700" dirty="0"/>
          </a:p>
        </p:txBody>
      </p:sp>
      <p:sp>
        <p:nvSpPr>
          <p:cNvPr id="38" name="Text 36"/>
          <p:cNvSpPr/>
          <p:nvPr/>
        </p:nvSpPr>
        <p:spPr>
          <a:xfrm>
            <a:off x="666512" y="7386876"/>
            <a:ext cx="6565344" cy="26670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High-impact practices with payback analysis</a:t>
            </a:r>
            <a:endParaRPr lang="en-US" sz="1300" dirty="0"/>
          </a:p>
        </p:txBody>
      </p:sp>
      <p:sp>
        <p:nvSpPr>
          <p:cNvPr id="39" name="Text 37"/>
          <p:cNvSpPr/>
          <p:nvPr/>
        </p:nvSpPr>
        <p:spPr>
          <a:xfrm>
            <a:off x="7398425" y="6623923"/>
            <a:ext cx="166568" cy="20824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10</a:t>
            </a:r>
            <a:endParaRPr lang="en-US" sz="1300" dirty="0"/>
          </a:p>
        </p:txBody>
      </p:sp>
      <p:sp>
        <p:nvSpPr>
          <p:cNvPr id="40" name="Shape 38"/>
          <p:cNvSpPr/>
          <p:nvPr/>
        </p:nvSpPr>
        <p:spPr>
          <a:xfrm>
            <a:off x="7398425" y="6884075"/>
            <a:ext cx="6565463" cy="22860"/>
          </a:xfrm>
          <a:prstGeom prst="rect">
            <a:avLst/>
          </a:prstGeom>
          <a:solidFill>
            <a:srgbClr val="DA1B2E"/>
          </a:solidFill>
          <a:ln/>
        </p:spPr>
      </p:sp>
      <p:sp>
        <p:nvSpPr>
          <p:cNvPr id="41" name="Text 39"/>
          <p:cNvSpPr/>
          <p:nvPr/>
        </p:nvSpPr>
        <p:spPr>
          <a:xfrm>
            <a:off x="7398425" y="7013019"/>
            <a:ext cx="2944058" cy="273963"/>
          </a:xfrm>
          <a:prstGeom prst="rect">
            <a:avLst/>
          </a:prstGeom>
          <a:noFill/>
          <a:ln/>
        </p:spPr>
        <p:txBody>
          <a:bodyPr wrap="none" lIns="0" tIns="0" rIns="0" bIns="0" rtlCol="0" anchor="t"/>
          <a:lstStyle/>
          <a:p>
            <a:pPr algn="l" indent="0" marL="0">
              <a:lnSpc>
                <a:spcPts val="2150"/>
              </a:lnSpc>
              <a:buNone/>
            </a:pPr>
            <a:r>
              <a:rPr lang="en-US" sz="1700" dirty="0">
                <a:solidFill>
                  <a:srgbClr val="3B3535"/>
                </a:solidFill>
                <a:latin typeface="Sora Semi Bold" pitchFamily="34" charset="0"/>
                <a:ea typeface="Sora Semi Bold" pitchFamily="34" charset="-122"/>
                <a:cs typeface="Sora Semi Bold" pitchFamily="34" charset="-120"/>
              </a:rPr>
              <a:t>Implementation Roadmap</a:t>
            </a:r>
            <a:endParaRPr lang="en-US" sz="1700" dirty="0"/>
          </a:p>
        </p:txBody>
      </p:sp>
      <p:sp>
        <p:nvSpPr>
          <p:cNvPr id="42" name="Text 40"/>
          <p:cNvSpPr/>
          <p:nvPr/>
        </p:nvSpPr>
        <p:spPr>
          <a:xfrm>
            <a:off x="7398425" y="7386876"/>
            <a:ext cx="6565463" cy="266700"/>
          </a:xfrm>
          <a:prstGeom prst="rect">
            <a:avLst/>
          </a:prstGeom>
          <a:noFill/>
          <a:ln/>
        </p:spPr>
        <p:txBody>
          <a:bodyPr wrap="non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Phased rollout and stakeholder engagement</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53534" y="449223"/>
            <a:ext cx="8034218" cy="537329"/>
          </a:xfrm>
          <a:prstGeom prst="rect">
            <a:avLst/>
          </a:prstGeom>
          <a:noFill/>
          <a:ln/>
        </p:spPr>
        <p:txBody>
          <a:bodyPr wrap="none" lIns="0" tIns="0" rIns="0" bIns="0" rtlCol="0" anchor="t"/>
          <a:lstStyle/>
          <a:p>
            <a:pPr algn="l" indent="0" marL="0">
              <a:lnSpc>
                <a:spcPts val="4200"/>
              </a:lnSpc>
              <a:buNone/>
            </a:pPr>
            <a:r>
              <a:rPr lang="en-US" sz="3350" dirty="0">
                <a:solidFill>
                  <a:srgbClr val="1F1E1E"/>
                </a:solidFill>
                <a:latin typeface="Sora Semi Bold" pitchFamily="34" charset="0"/>
                <a:ea typeface="Sora Semi Bold" pitchFamily="34" charset="-122"/>
                <a:cs typeface="Sora Semi Bold" pitchFamily="34" charset="-120"/>
              </a:rPr>
              <a:t>Origin Regions: The Global Bean Belt</a:t>
            </a:r>
            <a:endParaRPr lang="en-US" sz="3350" dirty="0"/>
          </a:p>
        </p:txBody>
      </p:sp>
      <p:sp>
        <p:nvSpPr>
          <p:cNvPr id="3" name="Text 1"/>
          <p:cNvSpPr/>
          <p:nvPr/>
        </p:nvSpPr>
        <p:spPr>
          <a:xfrm>
            <a:off x="653534" y="1313259"/>
            <a:ext cx="13323332" cy="784027"/>
          </a:xfrm>
          <a:prstGeom prst="rect">
            <a:avLst/>
          </a:prstGeom>
          <a:noFill/>
          <a:ln/>
        </p:spPr>
        <p:txBody>
          <a:bodyPr wrap="square" lIns="0" tIns="0" rIns="0" bIns="0" rtlCol="0" anchor="t"/>
          <a:lstStyle/>
          <a:p>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Coffee production is concentrated within the tropics—roughly 25°N to 25°S latitude—in a band known as the Bean Belt. Smallholder farmers cultivate the majority of the world's arabica, while larger estates and cooperatives dominate robusta output. Understanding this geographic distribution is critical for sourcing strategy, risk management, and targeted sustainability programs.</a:t>
            </a:r>
            <a:endParaRPr lang="en-US" sz="1250" dirty="0"/>
          </a:p>
        </p:txBody>
      </p:sp>
      <p:sp>
        <p:nvSpPr>
          <p:cNvPr id="4" name="Shape 2"/>
          <p:cNvSpPr/>
          <p:nvPr/>
        </p:nvSpPr>
        <p:spPr>
          <a:xfrm>
            <a:off x="653534" y="2280999"/>
            <a:ext cx="6579989" cy="1590675"/>
          </a:xfrm>
          <a:prstGeom prst="roundRect">
            <a:avLst>
              <a:gd name="adj" fmla="val 4314"/>
            </a:avLst>
          </a:prstGeom>
          <a:solidFill>
            <a:srgbClr val="F9D2D6"/>
          </a:solidFill>
          <a:ln w="7620">
            <a:solidFill>
              <a:srgbClr val="DFB8BC"/>
            </a:solidFill>
            <a:prstDash val="solid"/>
          </a:ln>
        </p:spPr>
      </p:sp>
      <p:sp>
        <p:nvSpPr>
          <p:cNvPr id="5" name="Text 3"/>
          <p:cNvSpPr/>
          <p:nvPr/>
        </p:nvSpPr>
        <p:spPr>
          <a:xfrm>
            <a:off x="824508" y="2451973"/>
            <a:ext cx="2149912" cy="268724"/>
          </a:xfrm>
          <a:prstGeom prst="rect">
            <a:avLst/>
          </a:prstGeom>
          <a:noFill/>
          <a:ln/>
        </p:spPr>
        <p:txBody>
          <a:bodyPr wrap="none" lIns="0" tIns="0" rIns="0" bIns="0" rtlCol="0" anchor="t"/>
          <a:lstStyle/>
          <a:p>
            <a:pPr algn="l" indent="0" marL="0">
              <a:lnSpc>
                <a:spcPts val="2100"/>
              </a:lnSpc>
              <a:buNone/>
            </a:pPr>
            <a:r>
              <a:rPr lang="en-US" sz="1650" dirty="0">
                <a:solidFill>
                  <a:srgbClr val="3B3535"/>
                </a:solidFill>
                <a:latin typeface="Sora Semi Bold" pitchFamily="34" charset="0"/>
                <a:ea typeface="Sora Semi Bold" pitchFamily="34" charset="-122"/>
                <a:cs typeface="Sora Semi Bold" pitchFamily="34" charset="-120"/>
              </a:rPr>
              <a:t>Brazil</a:t>
            </a:r>
            <a:endParaRPr lang="en-US" sz="1650" dirty="0"/>
          </a:p>
        </p:txBody>
      </p:sp>
      <p:sp>
        <p:nvSpPr>
          <p:cNvPr id="6" name="Text 4"/>
          <p:cNvSpPr/>
          <p:nvPr/>
        </p:nvSpPr>
        <p:spPr>
          <a:xfrm>
            <a:off x="824508" y="2818686"/>
            <a:ext cx="6238042" cy="261342"/>
          </a:xfrm>
          <a:prstGeom prst="rect">
            <a:avLst/>
          </a:prstGeom>
          <a:noFill/>
          <a:ln/>
        </p:spPr>
        <p:txBody>
          <a:bodyPr wrap="none" lIns="0" tIns="0" rIns="0" bIns="0" rtlCol="0" anchor="t"/>
          <a:lstStyle/>
          <a:p>
            <a:pPr algn="l" indent="0" marL="0">
              <a:lnSpc>
                <a:spcPts val="2050"/>
              </a:lnSpc>
              <a:buNone/>
            </a:pPr>
            <a:r>
              <a:rPr lang="en-US" sz="1250" b="1" dirty="0">
                <a:solidFill>
                  <a:srgbClr val="3B3535"/>
                </a:solidFill>
                <a:latin typeface="Sora Light" pitchFamily="34" charset="0"/>
                <a:ea typeface="Sora Light" pitchFamily="34" charset="-122"/>
                <a:cs typeface="Sora Light" pitchFamily="34" charset="-120"/>
              </a:rPr>
              <a:t>37%</a:t>
            </a:r>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 of global production</a:t>
            </a:r>
            <a:endParaRPr lang="en-US" sz="1250" dirty="0"/>
          </a:p>
        </p:txBody>
      </p:sp>
      <p:sp>
        <p:nvSpPr>
          <p:cNvPr id="7" name="Text 5"/>
          <p:cNvSpPr/>
          <p:nvPr/>
        </p:nvSpPr>
        <p:spPr>
          <a:xfrm>
            <a:off x="824508" y="3178016"/>
            <a:ext cx="6238042" cy="522684"/>
          </a:xfrm>
          <a:prstGeom prst="rect">
            <a:avLst/>
          </a:prstGeom>
          <a:noFill/>
          <a:ln/>
        </p:spPr>
        <p:txBody>
          <a:bodyPr wrap="square" lIns="0" tIns="0" rIns="0" bIns="0" rtlCol="0" anchor="t"/>
          <a:lstStyle/>
          <a:p>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Arabica-dominant; mechanized estates and smallholders across Minas Gerais, São Paulo, and Espírito Santo</a:t>
            </a:r>
            <a:endParaRPr lang="en-US" sz="1250" dirty="0"/>
          </a:p>
        </p:txBody>
      </p:sp>
      <p:sp>
        <p:nvSpPr>
          <p:cNvPr id="8" name="Shape 6"/>
          <p:cNvSpPr/>
          <p:nvPr/>
        </p:nvSpPr>
        <p:spPr>
          <a:xfrm>
            <a:off x="7396877" y="2280999"/>
            <a:ext cx="6579989" cy="1590675"/>
          </a:xfrm>
          <a:prstGeom prst="roundRect">
            <a:avLst>
              <a:gd name="adj" fmla="val 4314"/>
            </a:avLst>
          </a:prstGeom>
          <a:solidFill>
            <a:srgbClr val="F9D2D6"/>
          </a:solidFill>
          <a:ln w="7620">
            <a:solidFill>
              <a:srgbClr val="DFB8BC"/>
            </a:solidFill>
            <a:prstDash val="solid"/>
          </a:ln>
        </p:spPr>
      </p:sp>
      <p:sp>
        <p:nvSpPr>
          <p:cNvPr id="9" name="Text 7"/>
          <p:cNvSpPr/>
          <p:nvPr/>
        </p:nvSpPr>
        <p:spPr>
          <a:xfrm>
            <a:off x="7567851" y="2451973"/>
            <a:ext cx="2149912" cy="268724"/>
          </a:xfrm>
          <a:prstGeom prst="rect">
            <a:avLst/>
          </a:prstGeom>
          <a:noFill/>
          <a:ln/>
        </p:spPr>
        <p:txBody>
          <a:bodyPr wrap="none" lIns="0" tIns="0" rIns="0" bIns="0" rtlCol="0" anchor="t"/>
          <a:lstStyle/>
          <a:p>
            <a:pPr algn="l" indent="0" marL="0">
              <a:lnSpc>
                <a:spcPts val="2100"/>
              </a:lnSpc>
              <a:buNone/>
            </a:pPr>
            <a:r>
              <a:rPr lang="en-US" sz="1650" dirty="0">
                <a:solidFill>
                  <a:srgbClr val="3B3535"/>
                </a:solidFill>
                <a:latin typeface="Sora Semi Bold" pitchFamily="34" charset="0"/>
                <a:ea typeface="Sora Semi Bold" pitchFamily="34" charset="-122"/>
                <a:cs typeface="Sora Semi Bold" pitchFamily="34" charset="-120"/>
              </a:rPr>
              <a:t>Vietnam</a:t>
            </a:r>
            <a:endParaRPr lang="en-US" sz="1650" dirty="0"/>
          </a:p>
        </p:txBody>
      </p:sp>
      <p:sp>
        <p:nvSpPr>
          <p:cNvPr id="10" name="Text 8"/>
          <p:cNvSpPr/>
          <p:nvPr/>
        </p:nvSpPr>
        <p:spPr>
          <a:xfrm>
            <a:off x="7567851" y="2818686"/>
            <a:ext cx="6238042" cy="261342"/>
          </a:xfrm>
          <a:prstGeom prst="rect">
            <a:avLst/>
          </a:prstGeom>
          <a:noFill/>
          <a:ln/>
        </p:spPr>
        <p:txBody>
          <a:bodyPr wrap="none" lIns="0" tIns="0" rIns="0" bIns="0" rtlCol="0" anchor="t"/>
          <a:lstStyle/>
          <a:p>
            <a:pPr algn="l" indent="0" marL="0">
              <a:lnSpc>
                <a:spcPts val="2050"/>
              </a:lnSpc>
              <a:buNone/>
            </a:pPr>
            <a:r>
              <a:rPr lang="en-US" sz="1250" b="1" dirty="0">
                <a:solidFill>
                  <a:srgbClr val="3B3535"/>
                </a:solidFill>
                <a:latin typeface="Sora Light" pitchFamily="34" charset="0"/>
                <a:ea typeface="Sora Light" pitchFamily="34" charset="-122"/>
                <a:cs typeface="Sora Light" pitchFamily="34" charset="-120"/>
              </a:rPr>
              <a:t>17%</a:t>
            </a:r>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 of global production</a:t>
            </a:r>
            <a:endParaRPr lang="en-US" sz="1250" dirty="0"/>
          </a:p>
        </p:txBody>
      </p:sp>
      <p:sp>
        <p:nvSpPr>
          <p:cNvPr id="11" name="Text 9"/>
          <p:cNvSpPr/>
          <p:nvPr/>
        </p:nvSpPr>
        <p:spPr>
          <a:xfrm>
            <a:off x="7567851" y="3178016"/>
            <a:ext cx="6238042" cy="522684"/>
          </a:xfrm>
          <a:prstGeom prst="rect">
            <a:avLst/>
          </a:prstGeom>
          <a:noFill/>
          <a:ln/>
        </p:spPr>
        <p:txBody>
          <a:bodyPr wrap="square" lIns="0" tIns="0" rIns="0" bIns="0" rtlCol="0" anchor="t"/>
          <a:lstStyle/>
          <a:p>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Robusta-dominant; Central Highlands concentration with intensive cultivation practices</a:t>
            </a:r>
            <a:endParaRPr lang="en-US" sz="1250" dirty="0"/>
          </a:p>
        </p:txBody>
      </p:sp>
      <p:sp>
        <p:nvSpPr>
          <p:cNvPr id="12" name="Shape 10"/>
          <p:cNvSpPr/>
          <p:nvPr/>
        </p:nvSpPr>
        <p:spPr>
          <a:xfrm>
            <a:off x="653534" y="4035028"/>
            <a:ext cx="6579989" cy="1590675"/>
          </a:xfrm>
          <a:prstGeom prst="roundRect">
            <a:avLst>
              <a:gd name="adj" fmla="val 4314"/>
            </a:avLst>
          </a:prstGeom>
          <a:solidFill>
            <a:srgbClr val="F9D2D6"/>
          </a:solidFill>
          <a:ln w="7620">
            <a:solidFill>
              <a:srgbClr val="DFB8BC"/>
            </a:solidFill>
            <a:prstDash val="solid"/>
          </a:ln>
        </p:spPr>
      </p:sp>
      <p:sp>
        <p:nvSpPr>
          <p:cNvPr id="13" name="Text 11"/>
          <p:cNvSpPr/>
          <p:nvPr/>
        </p:nvSpPr>
        <p:spPr>
          <a:xfrm>
            <a:off x="824508" y="4206002"/>
            <a:ext cx="2149912" cy="268724"/>
          </a:xfrm>
          <a:prstGeom prst="rect">
            <a:avLst/>
          </a:prstGeom>
          <a:noFill/>
          <a:ln/>
        </p:spPr>
        <p:txBody>
          <a:bodyPr wrap="none" lIns="0" tIns="0" rIns="0" bIns="0" rtlCol="0" anchor="t"/>
          <a:lstStyle/>
          <a:p>
            <a:pPr algn="l" indent="0" marL="0">
              <a:lnSpc>
                <a:spcPts val="2100"/>
              </a:lnSpc>
              <a:buNone/>
            </a:pPr>
            <a:r>
              <a:rPr lang="en-US" sz="1650" dirty="0">
                <a:solidFill>
                  <a:srgbClr val="3B3535"/>
                </a:solidFill>
                <a:latin typeface="Sora Semi Bold" pitchFamily="34" charset="0"/>
                <a:ea typeface="Sora Semi Bold" pitchFamily="34" charset="-122"/>
                <a:cs typeface="Sora Semi Bold" pitchFamily="34" charset="-120"/>
              </a:rPr>
              <a:t>Colombia</a:t>
            </a:r>
            <a:endParaRPr lang="en-US" sz="1650" dirty="0"/>
          </a:p>
        </p:txBody>
      </p:sp>
      <p:sp>
        <p:nvSpPr>
          <p:cNvPr id="14" name="Text 12"/>
          <p:cNvSpPr/>
          <p:nvPr/>
        </p:nvSpPr>
        <p:spPr>
          <a:xfrm>
            <a:off x="824508" y="4572714"/>
            <a:ext cx="6238042" cy="261342"/>
          </a:xfrm>
          <a:prstGeom prst="rect">
            <a:avLst/>
          </a:prstGeom>
          <a:noFill/>
          <a:ln/>
        </p:spPr>
        <p:txBody>
          <a:bodyPr wrap="none" lIns="0" tIns="0" rIns="0" bIns="0" rtlCol="0" anchor="t"/>
          <a:lstStyle/>
          <a:p>
            <a:pPr algn="l" indent="0" marL="0">
              <a:lnSpc>
                <a:spcPts val="2050"/>
              </a:lnSpc>
              <a:buNone/>
            </a:pPr>
            <a:r>
              <a:rPr lang="en-US" sz="1250" b="1" dirty="0">
                <a:solidFill>
                  <a:srgbClr val="3B3535"/>
                </a:solidFill>
                <a:latin typeface="Sora Light" pitchFamily="34" charset="0"/>
                <a:ea typeface="Sora Light" pitchFamily="34" charset="-122"/>
                <a:cs typeface="Sora Light" pitchFamily="34" charset="-120"/>
              </a:rPr>
              <a:t>8%</a:t>
            </a:r>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 of global production</a:t>
            </a:r>
            <a:endParaRPr lang="en-US" sz="1250" dirty="0"/>
          </a:p>
        </p:txBody>
      </p:sp>
      <p:sp>
        <p:nvSpPr>
          <p:cNvPr id="15" name="Text 13"/>
          <p:cNvSpPr/>
          <p:nvPr/>
        </p:nvSpPr>
        <p:spPr>
          <a:xfrm>
            <a:off x="824508" y="4932045"/>
            <a:ext cx="6238042" cy="522684"/>
          </a:xfrm>
          <a:prstGeom prst="rect">
            <a:avLst/>
          </a:prstGeom>
          <a:noFill/>
          <a:ln/>
        </p:spPr>
        <p:txBody>
          <a:bodyPr wrap="square" lIns="0" tIns="0" rIns="0" bIns="0" rtlCol="0" anchor="t"/>
          <a:lstStyle/>
          <a:p>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High-quality arabica from mountain slopes; strong cooperative infrastructure and brand reputation</a:t>
            </a:r>
            <a:endParaRPr lang="en-US" sz="1250" dirty="0"/>
          </a:p>
        </p:txBody>
      </p:sp>
      <p:sp>
        <p:nvSpPr>
          <p:cNvPr id="16" name="Shape 14"/>
          <p:cNvSpPr/>
          <p:nvPr/>
        </p:nvSpPr>
        <p:spPr>
          <a:xfrm>
            <a:off x="7396877" y="4035028"/>
            <a:ext cx="6579989" cy="1590675"/>
          </a:xfrm>
          <a:prstGeom prst="roundRect">
            <a:avLst>
              <a:gd name="adj" fmla="val 4314"/>
            </a:avLst>
          </a:prstGeom>
          <a:solidFill>
            <a:srgbClr val="F9D2D6"/>
          </a:solidFill>
          <a:ln w="7620">
            <a:solidFill>
              <a:srgbClr val="DFB8BC"/>
            </a:solidFill>
            <a:prstDash val="solid"/>
          </a:ln>
        </p:spPr>
      </p:sp>
      <p:sp>
        <p:nvSpPr>
          <p:cNvPr id="17" name="Text 15"/>
          <p:cNvSpPr/>
          <p:nvPr/>
        </p:nvSpPr>
        <p:spPr>
          <a:xfrm>
            <a:off x="7567851" y="4206002"/>
            <a:ext cx="2149912" cy="268724"/>
          </a:xfrm>
          <a:prstGeom prst="rect">
            <a:avLst/>
          </a:prstGeom>
          <a:noFill/>
          <a:ln/>
        </p:spPr>
        <p:txBody>
          <a:bodyPr wrap="none" lIns="0" tIns="0" rIns="0" bIns="0" rtlCol="0" anchor="t"/>
          <a:lstStyle/>
          <a:p>
            <a:pPr algn="l" indent="0" marL="0">
              <a:lnSpc>
                <a:spcPts val="2100"/>
              </a:lnSpc>
              <a:buNone/>
            </a:pPr>
            <a:r>
              <a:rPr lang="en-US" sz="1650" dirty="0">
                <a:solidFill>
                  <a:srgbClr val="3B3535"/>
                </a:solidFill>
                <a:latin typeface="Sora Semi Bold" pitchFamily="34" charset="0"/>
                <a:ea typeface="Sora Semi Bold" pitchFamily="34" charset="-122"/>
                <a:cs typeface="Sora Semi Bold" pitchFamily="34" charset="-120"/>
              </a:rPr>
              <a:t>Indonesia</a:t>
            </a:r>
            <a:endParaRPr lang="en-US" sz="1650" dirty="0"/>
          </a:p>
        </p:txBody>
      </p:sp>
      <p:sp>
        <p:nvSpPr>
          <p:cNvPr id="18" name="Text 16"/>
          <p:cNvSpPr/>
          <p:nvPr/>
        </p:nvSpPr>
        <p:spPr>
          <a:xfrm>
            <a:off x="7567851" y="4572714"/>
            <a:ext cx="6238042" cy="261342"/>
          </a:xfrm>
          <a:prstGeom prst="rect">
            <a:avLst/>
          </a:prstGeom>
          <a:noFill/>
          <a:ln/>
        </p:spPr>
        <p:txBody>
          <a:bodyPr wrap="none" lIns="0" tIns="0" rIns="0" bIns="0" rtlCol="0" anchor="t"/>
          <a:lstStyle/>
          <a:p>
            <a:pPr algn="l" indent="0" marL="0">
              <a:lnSpc>
                <a:spcPts val="2050"/>
              </a:lnSpc>
              <a:buNone/>
            </a:pPr>
            <a:r>
              <a:rPr lang="en-US" sz="1250" b="1" dirty="0">
                <a:solidFill>
                  <a:srgbClr val="3B3535"/>
                </a:solidFill>
                <a:latin typeface="Sora Light" pitchFamily="34" charset="0"/>
                <a:ea typeface="Sora Light" pitchFamily="34" charset="-122"/>
                <a:cs typeface="Sora Light" pitchFamily="34" charset="-120"/>
              </a:rPr>
              <a:t>7%</a:t>
            </a:r>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 of global production</a:t>
            </a:r>
            <a:endParaRPr lang="en-US" sz="1250" dirty="0"/>
          </a:p>
        </p:txBody>
      </p:sp>
      <p:sp>
        <p:nvSpPr>
          <p:cNvPr id="19" name="Text 17"/>
          <p:cNvSpPr/>
          <p:nvPr/>
        </p:nvSpPr>
        <p:spPr>
          <a:xfrm>
            <a:off x="7567851" y="4932045"/>
            <a:ext cx="6238042" cy="522684"/>
          </a:xfrm>
          <a:prstGeom prst="rect">
            <a:avLst/>
          </a:prstGeom>
          <a:noFill/>
          <a:ln/>
        </p:spPr>
        <p:txBody>
          <a:bodyPr wrap="square" lIns="0" tIns="0" rIns="0" bIns="0" rtlCol="0" anchor="t"/>
          <a:lstStyle/>
          <a:p>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Mixed robusta and arabica; diverse microclimates across Sumatra, Java, and Sulawesi</a:t>
            </a:r>
            <a:endParaRPr lang="en-US" sz="1250" dirty="0"/>
          </a:p>
        </p:txBody>
      </p:sp>
      <p:sp>
        <p:nvSpPr>
          <p:cNvPr id="20" name="Text 18"/>
          <p:cNvSpPr/>
          <p:nvPr/>
        </p:nvSpPr>
        <p:spPr>
          <a:xfrm>
            <a:off x="653534" y="5972770"/>
            <a:ext cx="2149912" cy="268724"/>
          </a:xfrm>
          <a:prstGeom prst="rect">
            <a:avLst/>
          </a:prstGeom>
          <a:noFill/>
          <a:ln/>
        </p:spPr>
        <p:txBody>
          <a:bodyPr wrap="none" lIns="0" tIns="0" rIns="0" bIns="0" rtlCol="0" anchor="t"/>
          <a:lstStyle/>
          <a:p>
            <a:pPr algn="l" indent="0" marL="0">
              <a:lnSpc>
                <a:spcPts val="2100"/>
              </a:lnSpc>
              <a:buNone/>
            </a:pPr>
            <a:r>
              <a:rPr lang="en-US" sz="1650" dirty="0">
                <a:solidFill>
                  <a:srgbClr val="1F1E1E"/>
                </a:solidFill>
                <a:latin typeface="Sora Semi Bold" pitchFamily="34" charset="0"/>
                <a:ea typeface="Sora Semi Bold" pitchFamily="34" charset="-122"/>
                <a:cs typeface="Sora Semi Bold" pitchFamily="34" charset="-120"/>
              </a:rPr>
              <a:t>Ethiopia</a:t>
            </a:r>
            <a:endParaRPr lang="en-US" sz="1650" dirty="0"/>
          </a:p>
        </p:txBody>
      </p:sp>
      <p:sp>
        <p:nvSpPr>
          <p:cNvPr id="21" name="Text 19"/>
          <p:cNvSpPr/>
          <p:nvPr/>
        </p:nvSpPr>
        <p:spPr>
          <a:xfrm>
            <a:off x="653534" y="6404848"/>
            <a:ext cx="6462355" cy="522684"/>
          </a:xfrm>
          <a:prstGeom prst="rect">
            <a:avLst/>
          </a:prstGeom>
          <a:noFill/>
          <a:ln/>
        </p:spPr>
        <p:txBody>
          <a:bodyPr wrap="square" lIns="0" tIns="0" rIns="0" bIns="0" rtlCol="0" anchor="t"/>
          <a:lstStyle/>
          <a:p>
            <a:pPr algn="l" indent="0" marL="0">
              <a:lnSpc>
                <a:spcPts val="2050"/>
              </a:lnSpc>
              <a:buNone/>
            </a:pPr>
            <a:r>
              <a:rPr lang="en-US" sz="1250" b="1" dirty="0">
                <a:solidFill>
                  <a:srgbClr val="3B3535"/>
                </a:solidFill>
                <a:latin typeface="Sora Light" pitchFamily="34" charset="0"/>
                <a:ea typeface="Sora Light" pitchFamily="34" charset="-122"/>
                <a:cs typeface="Sora Light" pitchFamily="34" charset="-120"/>
              </a:rPr>
              <a:t>4%</a:t>
            </a:r>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 of global production—pure arabica from the birthplace of coffee, with unmatched genetic diversity and traditional forest systems</a:t>
            </a:r>
            <a:endParaRPr lang="en-US" sz="1250" dirty="0"/>
          </a:p>
        </p:txBody>
      </p:sp>
      <p:sp>
        <p:nvSpPr>
          <p:cNvPr id="22" name="Text 20"/>
          <p:cNvSpPr/>
          <p:nvPr/>
        </p:nvSpPr>
        <p:spPr>
          <a:xfrm>
            <a:off x="7522131" y="5972770"/>
            <a:ext cx="2220516" cy="268724"/>
          </a:xfrm>
          <a:prstGeom prst="rect">
            <a:avLst/>
          </a:prstGeom>
          <a:noFill/>
          <a:ln/>
        </p:spPr>
        <p:txBody>
          <a:bodyPr wrap="none" lIns="0" tIns="0" rIns="0" bIns="0" rtlCol="0" anchor="t"/>
          <a:lstStyle/>
          <a:p>
            <a:pPr algn="l" indent="0" marL="0">
              <a:lnSpc>
                <a:spcPts val="2100"/>
              </a:lnSpc>
              <a:buNone/>
            </a:pPr>
            <a:r>
              <a:rPr lang="en-US" sz="1650" dirty="0">
                <a:solidFill>
                  <a:srgbClr val="1F1E1E"/>
                </a:solidFill>
                <a:latin typeface="Sora Semi Bold" pitchFamily="34" charset="0"/>
                <a:ea typeface="Sora Semi Bold" pitchFamily="34" charset="-122"/>
                <a:cs typeface="Sora Semi Bold" pitchFamily="34" charset="-120"/>
              </a:rPr>
              <a:t>Others (50+ origins)</a:t>
            </a:r>
            <a:endParaRPr lang="en-US" sz="1650" dirty="0"/>
          </a:p>
        </p:txBody>
      </p:sp>
      <p:sp>
        <p:nvSpPr>
          <p:cNvPr id="23" name="Text 21"/>
          <p:cNvSpPr/>
          <p:nvPr/>
        </p:nvSpPr>
        <p:spPr>
          <a:xfrm>
            <a:off x="7522131" y="6404848"/>
            <a:ext cx="6462355" cy="522684"/>
          </a:xfrm>
          <a:prstGeom prst="rect">
            <a:avLst/>
          </a:prstGeom>
          <a:noFill/>
          <a:ln/>
        </p:spPr>
        <p:txBody>
          <a:bodyPr wrap="square" lIns="0" tIns="0" rIns="0" bIns="0" rtlCol="0" anchor="t"/>
          <a:lstStyle/>
          <a:p>
            <a:pPr algn="l" indent="0" marL="0">
              <a:lnSpc>
                <a:spcPts val="2050"/>
              </a:lnSpc>
              <a:buNone/>
            </a:pPr>
            <a:r>
              <a:rPr lang="en-US" sz="1250" b="1" dirty="0">
                <a:solidFill>
                  <a:srgbClr val="3B3535"/>
                </a:solidFill>
                <a:latin typeface="Sora Light" pitchFamily="34" charset="0"/>
                <a:ea typeface="Sora Light" pitchFamily="34" charset="-122"/>
                <a:cs typeface="Sora Light" pitchFamily="34" charset="-120"/>
              </a:rPr>
              <a:t>27%</a:t>
            </a:r>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 combined—includes Central America, East Africa, India, and emerging origins with diverse bean profiles</a:t>
            </a:r>
            <a:endParaRPr lang="en-US" sz="1250" dirty="0"/>
          </a:p>
        </p:txBody>
      </p:sp>
      <p:sp>
        <p:nvSpPr>
          <p:cNvPr id="24" name="Text 22"/>
          <p:cNvSpPr/>
          <p:nvPr/>
        </p:nvSpPr>
        <p:spPr>
          <a:xfrm>
            <a:off x="653534" y="7258288"/>
            <a:ext cx="13323332" cy="522684"/>
          </a:xfrm>
          <a:prstGeom prst="rect">
            <a:avLst/>
          </a:prstGeom>
          <a:noFill/>
          <a:ln/>
        </p:spPr>
        <p:txBody>
          <a:bodyPr wrap="square" lIns="0" tIns="0" rIns="0" bIns="0" rtlCol="0" anchor="t"/>
          <a:lstStyle/>
          <a:p>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Production shares vary annually based on weather, market cycles, and policy changes. Buyers increasingly seek origin diversification to manage supply risk and access unique flavor profiles.</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35305" y="368022"/>
            <a:ext cx="7379732" cy="440174"/>
          </a:xfrm>
          <a:prstGeom prst="rect">
            <a:avLst/>
          </a:prstGeom>
          <a:noFill/>
          <a:ln/>
        </p:spPr>
        <p:txBody>
          <a:bodyPr wrap="none" lIns="0" tIns="0" rIns="0" bIns="0" rtlCol="0" anchor="t"/>
          <a:lstStyle/>
          <a:p>
            <a:pPr algn="l" indent="0" marL="0">
              <a:lnSpc>
                <a:spcPts val="3450"/>
              </a:lnSpc>
              <a:buNone/>
            </a:pPr>
            <a:r>
              <a:rPr lang="en-US" sz="2750" dirty="0">
                <a:solidFill>
                  <a:srgbClr val="1F1E1E"/>
                </a:solidFill>
                <a:latin typeface="Sora Semi Bold" pitchFamily="34" charset="0"/>
                <a:ea typeface="Sora Semi Bold" pitchFamily="34" charset="-122"/>
                <a:cs typeface="Sora Semi Bold" pitchFamily="34" charset="-120"/>
              </a:rPr>
              <a:t>Farm Economics: The Smallholder Reality</a:t>
            </a:r>
            <a:endParaRPr lang="en-US" sz="2750" dirty="0"/>
          </a:p>
        </p:txBody>
      </p:sp>
      <p:sp>
        <p:nvSpPr>
          <p:cNvPr id="3" name="Text 1"/>
          <p:cNvSpPr/>
          <p:nvPr/>
        </p:nvSpPr>
        <p:spPr>
          <a:xfrm>
            <a:off x="535305" y="1075849"/>
            <a:ext cx="13559790" cy="428149"/>
          </a:xfrm>
          <a:prstGeom prst="rect">
            <a:avLst/>
          </a:prstGeom>
          <a:noFill/>
          <a:ln/>
        </p:spPr>
        <p:txBody>
          <a:bodyPr wrap="square" lIns="0" tIns="0" rIns="0" bIns="0" rtlCol="0" anchor="t"/>
          <a:lstStyle/>
          <a:p>
            <a:pPr algn="l" indent="0" marL="0">
              <a:lnSpc>
                <a:spcPts val="1650"/>
              </a:lnSpc>
              <a:buNone/>
            </a:pPr>
            <a:r>
              <a:rPr lang="en-US" sz="1050" dirty="0">
                <a:solidFill>
                  <a:srgbClr val="3B3535"/>
                </a:solidFill>
                <a:latin typeface="Sora Light" pitchFamily="34" charset="0"/>
                <a:ea typeface="Sora Light" pitchFamily="34" charset="-122"/>
                <a:cs typeface="Sora Light" pitchFamily="34" charset="-120"/>
              </a:rPr>
              <a:t>For a typical rainfed, mid-altitude arabica smallholder, margins are razor-thin. The economics below represent a 1-hectare operation with approximately 1,600 trees yielding 700 kg of green coffee annually. With farmgate prices around $2.50/kg, gross margins hover near $0.27/kg—leaving little buffer for price volatility, input cost increases, or climate shocks.</a:t>
            </a:r>
            <a:endParaRPr lang="en-US" sz="1050" dirty="0"/>
          </a:p>
        </p:txBody>
      </p:sp>
      <p:pic>
        <p:nvPicPr>
          <p:cNvPr id="4" name="Image 0" descr="preencoded.png">    </p:cNvPr>
          <p:cNvPicPr>
            <a:picLocks noChangeAspect="1"/>
          </p:cNvPicPr>
          <p:nvPr/>
        </p:nvPicPr>
        <p:blipFill>
          <a:blip r:embed="rId1"/>
          <a:stretch>
            <a:fillRect/>
          </a:stretch>
        </p:blipFill>
        <p:spPr>
          <a:xfrm>
            <a:off x="535305" y="1804988"/>
            <a:ext cx="7310914" cy="4094083"/>
          </a:xfrm>
          <a:prstGeom prst="rect">
            <a:avLst/>
          </a:prstGeom>
        </p:spPr>
      </p:pic>
      <p:sp>
        <p:nvSpPr>
          <p:cNvPr id="5" name="Text 2"/>
          <p:cNvSpPr/>
          <p:nvPr/>
        </p:nvSpPr>
        <p:spPr>
          <a:xfrm>
            <a:off x="8180308" y="1788319"/>
            <a:ext cx="4003000" cy="264081"/>
          </a:xfrm>
          <a:prstGeom prst="rect">
            <a:avLst/>
          </a:prstGeom>
          <a:noFill/>
          <a:ln/>
        </p:spPr>
        <p:txBody>
          <a:bodyPr wrap="none" lIns="0" tIns="0" rIns="0" bIns="0" rtlCol="0" anchor="t"/>
          <a:lstStyle/>
          <a:p>
            <a:pPr algn="l" indent="0" marL="0">
              <a:lnSpc>
                <a:spcPts val="2050"/>
              </a:lnSpc>
              <a:buNone/>
            </a:pPr>
            <a:r>
              <a:rPr lang="en-US" sz="1650" dirty="0">
                <a:solidFill>
                  <a:srgbClr val="1F1E1E"/>
                </a:solidFill>
                <a:latin typeface="Sora Semi Bold" pitchFamily="34" charset="0"/>
                <a:ea typeface="Sora Semi Bold" pitchFamily="34" charset="-122"/>
                <a:cs typeface="Sora Semi Bold" pitchFamily="34" charset="-120"/>
              </a:rPr>
              <a:t>Cost Breakdown per kg Green Coffee</a:t>
            </a:r>
            <a:endParaRPr lang="en-US" sz="1650" dirty="0"/>
          </a:p>
        </p:txBody>
      </p:sp>
      <p:sp>
        <p:nvSpPr>
          <p:cNvPr id="6" name="Text 3"/>
          <p:cNvSpPr/>
          <p:nvPr/>
        </p:nvSpPr>
        <p:spPr>
          <a:xfrm>
            <a:off x="8180308" y="2186226"/>
            <a:ext cx="5922288" cy="214074"/>
          </a:xfrm>
          <a:prstGeom prst="rect">
            <a:avLst/>
          </a:prstGeom>
          <a:noFill/>
          <a:ln/>
        </p:spPr>
        <p:txBody>
          <a:bodyPr wrap="none" lIns="0" tIns="0" rIns="0" bIns="0" rtlCol="0" anchor="t"/>
          <a:lstStyle/>
          <a:p>
            <a:pPr algn="l" marL="342900" indent="-342900">
              <a:lnSpc>
                <a:spcPts val="1650"/>
              </a:lnSpc>
              <a:buSzPct val="100000"/>
              <a:buChar char="•"/>
            </a:pPr>
            <a:r>
              <a:rPr lang="en-US" sz="1050" b="1" dirty="0">
                <a:solidFill>
                  <a:srgbClr val="3B3535"/>
                </a:solidFill>
                <a:latin typeface="Sora Light" pitchFamily="34" charset="0"/>
                <a:ea typeface="Sora Light" pitchFamily="34" charset="-122"/>
                <a:cs typeface="Sora Light" pitchFamily="34" charset="-120"/>
              </a:rPr>
              <a:t>Field labor:</a:t>
            </a:r>
            <a:pPr algn="l" indent="0" marL="0">
              <a:lnSpc>
                <a:spcPts val="1650"/>
              </a:lnSpc>
              <a:buNone/>
            </a:pPr>
            <a:r>
              <a:rPr lang="en-US" sz="1050" dirty="0">
                <a:solidFill>
                  <a:srgbClr val="3B3535"/>
                </a:solidFill>
                <a:latin typeface="Sora Light" pitchFamily="34" charset="0"/>
                <a:ea typeface="Sora Light" pitchFamily="34" charset="-122"/>
                <a:cs typeface="Sora Light" pitchFamily="34" charset="-120"/>
              </a:rPr>
              <a:t> Pruning, weeding, harvest picking—$1.10/kg</a:t>
            </a:r>
            <a:endParaRPr lang="en-US" sz="1050" dirty="0"/>
          </a:p>
        </p:txBody>
      </p:sp>
      <p:sp>
        <p:nvSpPr>
          <p:cNvPr id="7" name="Text 4"/>
          <p:cNvSpPr/>
          <p:nvPr/>
        </p:nvSpPr>
        <p:spPr>
          <a:xfrm>
            <a:off x="8180308" y="2447092"/>
            <a:ext cx="5922288" cy="214074"/>
          </a:xfrm>
          <a:prstGeom prst="rect">
            <a:avLst/>
          </a:prstGeom>
          <a:noFill/>
          <a:ln/>
        </p:spPr>
        <p:txBody>
          <a:bodyPr wrap="none" lIns="0" tIns="0" rIns="0" bIns="0" rtlCol="0" anchor="t"/>
          <a:lstStyle/>
          <a:p>
            <a:pPr algn="l" marL="342900" indent="-342900">
              <a:lnSpc>
                <a:spcPts val="1650"/>
              </a:lnSpc>
              <a:buSzPct val="100000"/>
              <a:buChar char="•"/>
            </a:pPr>
            <a:r>
              <a:rPr lang="en-US" sz="1050" b="1" dirty="0">
                <a:solidFill>
                  <a:srgbClr val="3B3535"/>
                </a:solidFill>
                <a:latin typeface="Sora Light" pitchFamily="34" charset="0"/>
                <a:ea typeface="Sora Light" pitchFamily="34" charset="-122"/>
                <a:cs typeface="Sora Light" pitchFamily="34" charset="-120"/>
              </a:rPr>
              <a:t>Inputs:</a:t>
            </a:r>
            <a:pPr algn="l" indent="0" marL="0">
              <a:lnSpc>
                <a:spcPts val="1650"/>
              </a:lnSpc>
              <a:buNone/>
            </a:pPr>
            <a:r>
              <a:rPr lang="en-US" sz="1050" dirty="0">
                <a:solidFill>
                  <a:srgbClr val="3B3535"/>
                </a:solidFill>
                <a:latin typeface="Sora Light" pitchFamily="34" charset="0"/>
                <a:ea typeface="Sora Light" pitchFamily="34" charset="-122"/>
                <a:cs typeface="Sora Light" pitchFamily="34" charset="-120"/>
              </a:rPr>
              <a:t> Fertilizer, pest management—$0.60/kg</a:t>
            </a:r>
            <a:endParaRPr lang="en-US" sz="1050" dirty="0"/>
          </a:p>
        </p:txBody>
      </p:sp>
      <p:sp>
        <p:nvSpPr>
          <p:cNvPr id="8" name="Text 5"/>
          <p:cNvSpPr/>
          <p:nvPr/>
        </p:nvSpPr>
        <p:spPr>
          <a:xfrm>
            <a:off x="8180308" y="2707958"/>
            <a:ext cx="5922288" cy="214074"/>
          </a:xfrm>
          <a:prstGeom prst="rect">
            <a:avLst/>
          </a:prstGeom>
          <a:noFill/>
          <a:ln/>
        </p:spPr>
        <p:txBody>
          <a:bodyPr wrap="none" lIns="0" tIns="0" rIns="0" bIns="0" rtlCol="0" anchor="t"/>
          <a:lstStyle/>
          <a:p>
            <a:pPr algn="l" marL="342900" indent="-342900">
              <a:lnSpc>
                <a:spcPts val="1650"/>
              </a:lnSpc>
              <a:buSzPct val="100000"/>
              <a:buChar char="•"/>
            </a:pPr>
            <a:r>
              <a:rPr lang="en-US" sz="1050" b="1" dirty="0">
                <a:solidFill>
                  <a:srgbClr val="3B3535"/>
                </a:solidFill>
                <a:latin typeface="Sora Light" pitchFamily="34" charset="0"/>
                <a:ea typeface="Sora Light" pitchFamily="34" charset="-122"/>
                <a:cs typeface="Sora Light" pitchFamily="34" charset="-120"/>
              </a:rPr>
              <a:t>Processing:</a:t>
            </a:r>
            <a:pPr algn="l" indent="0" marL="0">
              <a:lnSpc>
                <a:spcPts val="1650"/>
              </a:lnSpc>
              <a:buNone/>
            </a:pPr>
            <a:r>
              <a:rPr lang="en-US" sz="1050" dirty="0">
                <a:solidFill>
                  <a:srgbClr val="3B3535"/>
                </a:solidFill>
                <a:latin typeface="Sora Light" pitchFamily="34" charset="0"/>
                <a:ea typeface="Sora Light" pitchFamily="34" charset="-122"/>
                <a:cs typeface="Sora Light" pitchFamily="34" charset="-120"/>
              </a:rPr>
              <a:t> Wet/dry milling, parchment loss—$0.25/kg</a:t>
            </a:r>
            <a:endParaRPr lang="en-US" sz="1050" dirty="0"/>
          </a:p>
        </p:txBody>
      </p:sp>
      <p:sp>
        <p:nvSpPr>
          <p:cNvPr id="9" name="Text 6"/>
          <p:cNvSpPr/>
          <p:nvPr/>
        </p:nvSpPr>
        <p:spPr>
          <a:xfrm>
            <a:off x="8180308" y="2968823"/>
            <a:ext cx="5922288" cy="214074"/>
          </a:xfrm>
          <a:prstGeom prst="rect">
            <a:avLst/>
          </a:prstGeom>
          <a:noFill/>
          <a:ln/>
        </p:spPr>
        <p:txBody>
          <a:bodyPr wrap="none" lIns="0" tIns="0" rIns="0" bIns="0" rtlCol="0" anchor="t"/>
          <a:lstStyle/>
          <a:p>
            <a:pPr algn="l" marL="342900" indent="-342900">
              <a:lnSpc>
                <a:spcPts val="1650"/>
              </a:lnSpc>
              <a:buSzPct val="100000"/>
              <a:buChar char="•"/>
            </a:pPr>
            <a:r>
              <a:rPr lang="en-US" sz="1050" b="1" dirty="0">
                <a:solidFill>
                  <a:srgbClr val="3B3535"/>
                </a:solidFill>
                <a:latin typeface="Sora Light" pitchFamily="34" charset="0"/>
                <a:ea typeface="Sora Light" pitchFamily="34" charset="-122"/>
                <a:cs typeface="Sora Light" pitchFamily="34" charset="-120"/>
              </a:rPr>
              <a:t>Transport:</a:t>
            </a:r>
            <a:pPr algn="l" indent="0" marL="0">
              <a:lnSpc>
                <a:spcPts val="1650"/>
              </a:lnSpc>
              <a:buNone/>
            </a:pPr>
            <a:r>
              <a:rPr lang="en-US" sz="1050" dirty="0">
                <a:solidFill>
                  <a:srgbClr val="3B3535"/>
                </a:solidFill>
                <a:latin typeface="Sora Light" pitchFamily="34" charset="0"/>
                <a:ea typeface="Sora Light" pitchFamily="34" charset="-122"/>
                <a:cs typeface="Sora Light" pitchFamily="34" charset="-120"/>
              </a:rPr>
              <a:t> Farm to collection point—$0.15/kg</a:t>
            </a:r>
            <a:endParaRPr lang="en-US" sz="1050" dirty="0"/>
          </a:p>
        </p:txBody>
      </p:sp>
      <p:sp>
        <p:nvSpPr>
          <p:cNvPr id="10" name="Text 7"/>
          <p:cNvSpPr/>
          <p:nvPr/>
        </p:nvSpPr>
        <p:spPr>
          <a:xfrm>
            <a:off x="8180308" y="3229689"/>
            <a:ext cx="5922288" cy="214074"/>
          </a:xfrm>
          <a:prstGeom prst="rect">
            <a:avLst/>
          </a:prstGeom>
          <a:noFill/>
          <a:ln/>
        </p:spPr>
        <p:txBody>
          <a:bodyPr wrap="none" lIns="0" tIns="0" rIns="0" bIns="0" rtlCol="0" anchor="t"/>
          <a:lstStyle/>
          <a:p>
            <a:pPr algn="l" marL="342900" indent="-342900">
              <a:lnSpc>
                <a:spcPts val="1650"/>
              </a:lnSpc>
              <a:buSzPct val="100000"/>
              <a:buChar char="•"/>
            </a:pPr>
            <a:r>
              <a:rPr lang="en-US" sz="1050" b="1" dirty="0">
                <a:solidFill>
                  <a:srgbClr val="3B3535"/>
                </a:solidFill>
                <a:latin typeface="Sora Light" pitchFamily="34" charset="0"/>
                <a:ea typeface="Sora Light" pitchFamily="34" charset="-122"/>
                <a:cs typeface="Sora Light" pitchFamily="34" charset="-120"/>
              </a:rPr>
              <a:t>Compliance &amp; admin:</a:t>
            </a:r>
            <a:pPr algn="l" indent="0" marL="0">
              <a:lnSpc>
                <a:spcPts val="1650"/>
              </a:lnSpc>
              <a:buNone/>
            </a:pPr>
            <a:r>
              <a:rPr lang="en-US" sz="1050" dirty="0">
                <a:solidFill>
                  <a:srgbClr val="3B3535"/>
                </a:solidFill>
                <a:latin typeface="Sora Light" pitchFamily="34" charset="0"/>
                <a:ea typeface="Sora Light" pitchFamily="34" charset="-122"/>
                <a:cs typeface="Sora Light" pitchFamily="34" charset="-120"/>
              </a:rPr>
              <a:t> Co-op fees, documentation—$0.05/kg</a:t>
            </a:r>
            <a:endParaRPr lang="en-US" sz="1050" dirty="0"/>
          </a:p>
        </p:txBody>
      </p:sp>
      <p:sp>
        <p:nvSpPr>
          <p:cNvPr id="11" name="Text 8"/>
          <p:cNvSpPr/>
          <p:nvPr/>
        </p:nvSpPr>
        <p:spPr>
          <a:xfrm>
            <a:off x="8180308" y="3490555"/>
            <a:ext cx="5922288" cy="214074"/>
          </a:xfrm>
          <a:prstGeom prst="rect">
            <a:avLst/>
          </a:prstGeom>
          <a:noFill/>
          <a:ln/>
        </p:spPr>
        <p:txBody>
          <a:bodyPr wrap="none" lIns="0" tIns="0" rIns="0" bIns="0" rtlCol="0" anchor="t"/>
          <a:lstStyle/>
          <a:p>
            <a:pPr algn="l" marL="342900" indent="-342900">
              <a:lnSpc>
                <a:spcPts val="1650"/>
              </a:lnSpc>
              <a:buSzPct val="100000"/>
              <a:buChar char="•"/>
            </a:pPr>
            <a:r>
              <a:rPr lang="en-US" sz="1050" b="1" dirty="0">
                <a:solidFill>
                  <a:srgbClr val="3B3535"/>
                </a:solidFill>
                <a:latin typeface="Sora Light" pitchFamily="34" charset="0"/>
                <a:ea typeface="Sora Light" pitchFamily="34" charset="-122"/>
                <a:cs typeface="Sora Light" pitchFamily="34" charset="-120"/>
              </a:rPr>
              <a:t>Finance:</a:t>
            </a:r>
            <a:pPr algn="l" indent="0" marL="0">
              <a:lnSpc>
                <a:spcPts val="1650"/>
              </a:lnSpc>
              <a:buNone/>
            </a:pPr>
            <a:r>
              <a:rPr lang="en-US" sz="1050" dirty="0">
                <a:solidFill>
                  <a:srgbClr val="3B3535"/>
                </a:solidFill>
                <a:latin typeface="Sora Light" pitchFamily="34" charset="0"/>
                <a:ea typeface="Sora Light" pitchFamily="34" charset="-122"/>
                <a:cs typeface="Sora Light" pitchFamily="34" charset="-120"/>
              </a:rPr>
              <a:t> Working capital interest—$0.08/kg</a:t>
            </a:r>
            <a:endParaRPr lang="en-US" sz="1050" dirty="0"/>
          </a:p>
        </p:txBody>
      </p:sp>
      <p:sp>
        <p:nvSpPr>
          <p:cNvPr id="12" name="Text 9"/>
          <p:cNvSpPr/>
          <p:nvPr/>
        </p:nvSpPr>
        <p:spPr>
          <a:xfrm>
            <a:off x="535305" y="6266974"/>
            <a:ext cx="3264456" cy="441603"/>
          </a:xfrm>
          <a:prstGeom prst="rect">
            <a:avLst/>
          </a:prstGeom>
          <a:noFill/>
          <a:ln/>
        </p:spPr>
        <p:txBody>
          <a:bodyPr wrap="none" lIns="0" tIns="0" rIns="0" bIns="0" rtlCol="0" anchor="t"/>
          <a:lstStyle/>
          <a:p>
            <a:pPr algn="ctr" indent="0" marL="0">
              <a:lnSpc>
                <a:spcPts val="3450"/>
              </a:lnSpc>
              <a:buNone/>
            </a:pPr>
            <a:r>
              <a:rPr lang="en-US" sz="3450" dirty="0">
                <a:solidFill>
                  <a:srgbClr val="3B3535"/>
                </a:solidFill>
                <a:latin typeface="Sora Semi Bold" pitchFamily="34" charset="0"/>
                <a:ea typeface="Sora Semi Bold" pitchFamily="34" charset="-122"/>
                <a:cs typeface="Sora Semi Bold" pitchFamily="34" charset="-120"/>
              </a:rPr>
              <a:t>$2.50</a:t>
            </a:r>
            <a:endParaRPr lang="en-US" sz="3450" dirty="0"/>
          </a:p>
        </p:txBody>
      </p:sp>
      <p:sp>
        <p:nvSpPr>
          <p:cNvPr id="13" name="Text 10"/>
          <p:cNvSpPr/>
          <p:nvPr/>
        </p:nvSpPr>
        <p:spPr>
          <a:xfrm>
            <a:off x="1286947" y="6875859"/>
            <a:ext cx="1761053" cy="220028"/>
          </a:xfrm>
          <a:prstGeom prst="rect">
            <a:avLst/>
          </a:prstGeom>
          <a:noFill/>
          <a:ln/>
        </p:spPr>
        <p:txBody>
          <a:bodyPr wrap="none" lIns="0" tIns="0" rIns="0" bIns="0" rtlCol="0" anchor="t"/>
          <a:lstStyle/>
          <a:p>
            <a:pPr algn="ctr" indent="0" marL="0">
              <a:lnSpc>
                <a:spcPts val="1700"/>
              </a:lnSpc>
              <a:buNone/>
            </a:pPr>
            <a:r>
              <a:rPr lang="en-US" sz="1350" dirty="0">
                <a:solidFill>
                  <a:srgbClr val="3B3535"/>
                </a:solidFill>
                <a:latin typeface="Sora Semi Bold" pitchFamily="34" charset="0"/>
                <a:ea typeface="Sora Semi Bold" pitchFamily="34" charset="-122"/>
                <a:cs typeface="Sora Semi Bold" pitchFamily="34" charset="-120"/>
              </a:rPr>
              <a:t>Farmgate Price</a:t>
            </a:r>
            <a:endParaRPr lang="en-US" sz="1350" dirty="0"/>
          </a:p>
        </p:txBody>
      </p:sp>
      <p:sp>
        <p:nvSpPr>
          <p:cNvPr id="14" name="Text 11"/>
          <p:cNvSpPr/>
          <p:nvPr/>
        </p:nvSpPr>
        <p:spPr>
          <a:xfrm>
            <a:off x="535305" y="7176135"/>
            <a:ext cx="3264456" cy="214074"/>
          </a:xfrm>
          <a:prstGeom prst="rect">
            <a:avLst/>
          </a:prstGeom>
          <a:noFill/>
          <a:ln/>
        </p:spPr>
        <p:txBody>
          <a:bodyPr wrap="none" lIns="0" tIns="0" rIns="0" bIns="0" rtlCol="0" anchor="t"/>
          <a:lstStyle/>
          <a:p>
            <a:pPr algn="ctr" indent="0" marL="0">
              <a:lnSpc>
                <a:spcPts val="1650"/>
              </a:lnSpc>
              <a:buNone/>
            </a:pPr>
            <a:r>
              <a:rPr lang="en-US" sz="1050" dirty="0">
                <a:solidFill>
                  <a:srgbClr val="3B3535"/>
                </a:solidFill>
                <a:latin typeface="Sora Light" pitchFamily="34" charset="0"/>
                <a:ea typeface="Sora Light" pitchFamily="34" charset="-122"/>
                <a:cs typeface="Sora Light" pitchFamily="34" charset="-120"/>
              </a:rPr>
              <a:t>Average USD per kg green</a:t>
            </a:r>
            <a:endParaRPr lang="en-US" sz="1050" dirty="0"/>
          </a:p>
        </p:txBody>
      </p:sp>
      <p:sp>
        <p:nvSpPr>
          <p:cNvPr id="15" name="Text 12"/>
          <p:cNvSpPr/>
          <p:nvPr/>
        </p:nvSpPr>
        <p:spPr>
          <a:xfrm>
            <a:off x="3967043" y="6266974"/>
            <a:ext cx="3264456" cy="441603"/>
          </a:xfrm>
          <a:prstGeom prst="rect">
            <a:avLst/>
          </a:prstGeom>
          <a:noFill/>
          <a:ln/>
        </p:spPr>
        <p:txBody>
          <a:bodyPr wrap="none" lIns="0" tIns="0" rIns="0" bIns="0" rtlCol="0" anchor="t"/>
          <a:lstStyle/>
          <a:p>
            <a:pPr algn="ctr" indent="0" marL="0">
              <a:lnSpc>
                <a:spcPts val="3450"/>
              </a:lnSpc>
              <a:buNone/>
            </a:pPr>
            <a:r>
              <a:rPr lang="en-US" sz="3450" dirty="0">
                <a:solidFill>
                  <a:srgbClr val="3B3535"/>
                </a:solidFill>
                <a:latin typeface="Sora Semi Bold" pitchFamily="34" charset="0"/>
                <a:ea typeface="Sora Semi Bold" pitchFamily="34" charset="-122"/>
                <a:cs typeface="Sora Semi Bold" pitchFamily="34" charset="-120"/>
              </a:rPr>
              <a:t>$2.23</a:t>
            </a:r>
            <a:endParaRPr lang="en-US" sz="3450" dirty="0"/>
          </a:p>
        </p:txBody>
      </p:sp>
      <p:sp>
        <p:nvSpPr>
          <p:cNvPr id="16" name="Text 13"/>
          <p:cNvSpPr/>
          <p:nvPr/>
        </p:nvSpPr>
        <p:spPr>
          <a:xfrm>
            <a:off x="4718685" y="6875859"/>
            <a:ext cx="1761053" cy="220028"/>
          </a:xfrm>
          <a:prstGeom prst="rect">
            <a:avLst/>
          </a:prstGeom>
          <a:noFill/>
          <a:ln/>
        </p:spPr>
        <p:txBody>
          <a:bodyPr wrap="none" lIns="0" tIns="0" rIns="0" bIns="0" rtlCol="0" anchor="t"/>
          <a:lstStyle/>
          <a:p>
            <a:pPr algn="ctr" indent="0" marL="0">
              <a:lnSpc>
                <a:spcPts val="1700"/>
              </a:lnSpc>
              <a:buNone/>
            </a:pPr>
            <a:r>
              <a:rPr lang="en-US" sz="1350" dirty="0">
                <a:solidFill>
                  <a:srgbClr val="3B3535"/>
                </a:solidFill>
                <a:latin typeface="Sora Semi Bold" pitchFamily="34" charset="0"/>
                <a:ea typeface="Sora Semi Bold" pitchFamily="34" charset="-122"/>
                <a:cs typeface="Sora Semi Bold" pitchFamily="34" charset="-120"/>
              </a:rPr>
              <a:t>Total Cost</a:t>
            </a:r>
            <a:endParaRPr lang="en-US" sz="1350" dirty="0"/>
          </a:p>
        </p:txBody>
      </p:sp>
      <p:sp>
        <p:nvSpPr>
          <p:cNvPr id="17" name="Text 14"/>
          <p:cNvSpPr/>
          <p:nvPr/>
        </p:nvSpPr>
        <p:spPr>
          <a:xfrm>
            <a:off x="3967043" y="7176135"/>
            <a:ext cx="3264456" cy="214074"/>
          </a:xfrm>
          <a:prstGeom prst="rect">
            <a:avLst/>
          </a:prstGeom>
          <a:noFill/>
          <a:ln/>
        </p:spPr>
        <p:txBody>
          <a:bodyPr wrap="none" lIns="0" tIns="0" rIns="0" bIns="0" rtlCol="0" anchor="t"/>
          <a:lstStyle/>
          <a:p>
            <a:pPr algn="ctr" indent="0" marL="0">
              <a:lnSpc>
                <a:spcPts val="1650"/>
              </a:lnSpc>
              <a:buNone/>
            </a:pPr>
            <a:r>
              <a:rPr lang="en-US" sz="1050" dirty="0">
                <a:solidFill>
                  <a:srgbClr val="3B3535"/>
                </a:solidFill>
                <a:latin typeface="Sora Light" pitchFamily="34" charset="0"/>
                <a:ea typeface="Sora Light" pitchFamily="34" charset="-122"/>
                <a:cs typeface="Sora Light" pitchFamily="34" charset="-120"/>
              </a:rPr>
              <a:t>Per kg to deliver green coffee</a:t>
            </a:r>
            <a:endParaRPr lang="en-US" sz="1050" dirty="0"/>
          </a:p>
        </p:txBody>
      </p:sp>
      <p:sp>
        <p:nvSpPr>
          <p:cNvPr id="18" name="Text 15"/>
          <p:cNvSpPr/>
          <p:nvPr/>
        </p:nvSpPr>
        <p:spPr>
          <a:xfrm>
            <a:off x="7398782" y="6266974"/>
            <a:ext cx="3264456" cy="441603"/>
          </a:xfrm>
          <a:prstGeom prst="rect">
            <a:avLst/>
          </a:prstGeom>
          <a:noFill/>
          <a:ln/>
        </p:spPr>
        <p:txBody>
          <a:bodyPr wrap="none" lIns="0" tIns="0" rIns="0" bIns="0" rtlCol="0" anchor="t"/>
          <a:lstStyle/>
          <a:p>
            <a:pPr algn="ctr" indent="0" marL="0">
              <a:lnSpc>
                <a:spcPts val="3450"/>
              </a:lnSpc>
              <a:buNone/>
            </a:pPr>
            <a:r>
              <a:rPr lang="en-US" sz="3450" dirty="0">
                <a:solidFill>
                  <a:srgbClr val="3B3535"/>
                </a:solidFill>
                <a:latin typeface="Sora Semi Bold" pitchFamily="34" charset="0"/>
                <a:ea typeface="Sora Semi Bold" pitchFamily="34" charset="-122"/>
                <a:cs typeface="Sora Semi Bold" pitchFamily="34" charset="-120"/>
              </a:rPr>
              <a:t>$0.27</a:t>
            </a:r>
            <a:endParaRPr lang="en-US" sz="3450" dirty="0"/>
          </a:p>
        </p:txBody>
      </p:sp>
      <p:sp>
        <p:nvSpPr>
          <p:cNvPr id="19" name="Text 16"/>
          <p:cNvSpPr/>
          <p:nvPr/>
        </p:nvSpPr>
        <p:spPr>
          <a:xfrm>
            <a:off x="8150423" y="6875859"/>
            <a:ext cx="1761053" cy="220028"/>
          </a:xfrm>
          <a:prstGeom prst="rect">
            <a:avLst/>
          </a:prstGeom>
          <a:noFill/>
          <a:ln/>
        </p:spPr>
        <p:txBody>
          <a:bodyPr wrap="none" lIns="0" tIns="0" rIns="0" bIns="0" rtlCol="0" anchor="t"/>
          <a:lstStyle/>
          <a:p>
            <a:pPr algn="ctr" indent="0" marL="0">
              <a:lnSpc>
                <a:spcPts val="1700"/>
              </a:lnSpc>
              <a:buNone/>
            </a:pPr>
            <a:r>
              <a:rPr lang="en-US" sz="1350" dirty="0">
                <a:solidFill>
                  <a:srgbClr val="3B3535"/>
                </a:solidFill>
                <a:latin typeface="Sora Semi Bold" pitchFamily="34" charset="0"/>
                <a:ea typeface="Sora Semi Bold" pitchFamily="34" charset="-122"/>
                <a:cs typeface="Sora Semi Bold" pitchFamily="34" charset="-120"/>
              </a:rPr>
              <a:t>Gross Margin</a:t>
            </a:r>
            <a:endParaRPr lang="en-US" sz="1350" dirty="0"/>
          </a:p>
        </p:txBody>
      </p:sp>
      <p:sp>
        <p:nvSpPr>
          <p:cNvPr id="20" name="Text 17"/>
          <p:cNvSpPr/>
          <p:nvPr/>
        </p:nvSpPr>
        <p:spPr>
          <a:xfrm>
            <a:off x="7398782" y="7176135"/>
            <a:ext cx="3264456" cy="214074"/>
          </a:xfrm>
          <a:prstGeom prst="rect">
            <a:avLst/>
          </a:prstGeom>
          <a:noFill/>
          <a:ln/>
        </p:spPr>
        <p:txBody>
          <a:bodyPr wrap="none" lIns="0" tIns="0" rIns="0" bIns="0" rtlCol="0" anchor="t"/>
          <a:lstStyle/>
          <a:p>
            <a:pPr algn="ctr" indent="0" marL="0">
              <a:lnSpc>
                <a:spcPts val="1650"/>
              </a:lnSpc>
              <a:buNone/>
            </a:pPr>
            <a:r>
              <a:rPr lang="en-US" sz="1050" dirty="0">
                <a:solidFill>
                  <a:srgbClr val="3B3535"/>
                </a:solidFill>
                <a:latin typeface="Sora Light" pitchFamily="34" charset="0"/>
                <a:ea typeface="Sora Light" pitchFamily="34" charset="-122"/>
                <a:cs typeface="Sora Light" pitchFamily="34" charset="-120"/>
              </a:rPr>
              <a:t>Per kg—just 11% of price</a:t>
            </a:r>
            <a:endParaRPr lang="en-US" sz="1050" dirty="0"/>
          </a:p>
        </p:txBody>
      </p:sp>
      <p:sp>
        <p:nvSpPr>
          <p:cNvPr id="21" name="Text 18"/>
          <p:cNvSpPr/>
          <p:nvPr/>
        </p:nvSpPr>
        <p:spPr>
          <a:xfrm>
            <a:off x="10830520" y="6266974"/>
            <a:ext cx="3264575" cy="441603"/>
          </a:xfrm>
          <a:prstGeom prst="rect">
            <a:avLst/>
          </a:prstGeom>
          <a:noFill/>
          <a:ln/>
        </p:spPr>
        <p:txBody>
          <a:bodyPr wrap="none" lIns="0" tIns="0" rIns="0" bIns="0" rtlCol="0" anchor="t"/>
          <a:lstStyle/>
          <a:p>
            <a:pPr algn="ctr" indent="0" marL="0">
              <a:lnSpc>
                <a:spcPts val="3450"/>
              </a:lnSpc>
              <a:buNone/>
            </a:pPr>
            <a:r>
              <a:rPr lang="en-US" sz="3450" dirty="0">
                <a:solidFill>
                  <a:srgbClr val="3B3535"/>
                </a:solidFill>
                <a:latin typeface="Sora Semi Bold" pitchFamily="34" charset="0"/>
                <a:ea typeface="Sora Semi Bold" pitchFamily="34" charset="-122"/>
                <a:cs typeface="Sora Semi Bold" pitchFamily="34" charset="-120"/>
              </a:rPr>
              <a:t>$189</a:t>
            </a:r>
            <a:endParaRPr lang="en-US" sz="3450" dirty="0"/>
          </a:p>
        </p:txBody>
      </p:sp>
      <p:sp>
        <p:nvSpPr>
          <p:cNvPr id="22" name="Text 19"/>
          <p:cNvSpPr/>
          <p:nvPr/>
        </p:nvSpPr>
        <p:spPr>
          <a:xfrm>
            <a:off x="11582281" y="6875859"/>
            <a:ext cx="1761053" cy="220028"/>
          </a:xfrm>
          <a:prstGeom prst="rect">
            <a:avLst/>
          </a:prstGeom>
          <a:noFill/>
          <a:ln/>
        </p:spPr>
        <p:txBody>
          <a:bodyPr wrap="none" lIns="0" tIns="0" rIns="0" bIns="0" rtlCol="0" anchor="t"/>
          <a:lstStyle/>
          <a:p>
            <a:pPr algn="ctr" indent="0" marL="0">
              <a:lnSpc>
                <a:spcPts val="1700"/>
              </a:lnSpc>
              <a:buNone/>
            </a:pPr>
            <a:r>
              <a:rPr lang="en-US" sz="1350" dirty="0">
                <a:solidFill>
                  <a:srgbClr val="3B3535"/>
                </a:solidFill>
                <a:latin typeface="Sora Semi Bold" pitchFamily="34" charset="0"/>
                <a:ea typeface="Sora Semi Bold" pitchFamily="34" charset="-122"/>
                <a:cs typeface="Sora Semi Bold" pitchFamily="34" charset="-120"/>
              </a:rPr>
              <a:t>Annual Margin</a:t>
            </a:r>
            <a:endParaRPr lang="en-US" sz="1350" dirty="0"/>
          </a:p>
        </p:txBody>
      </p:sp>
      <p:sp>
        <p:nvSpPr>
          <p:cNvPr id="23" name="Text 20"/>
          <p:cNvSpPr/>
          <p:nvPr/>
        </p:nvSpPr>
        <p:spPr>
          <a:xfrm>
            <a:off x="10830520" y="7176135"/>
            <a:ext cx="3264575" cy="214074"/>
          </a:xfrm>
          <a:prstGeom prst="rect">
            <a:avLst/>
          </a:prstGeom>
          <a:noFill/>
          <a:ln/>
        </p:spPr>
        <p:txBody>
          <a:bodyPr wrap="none" lIns="0" tIns="0" rIns="0" bIns="0" rtlCol="0" anchor="t"/>
          <a:lstStyle/>
          <a:p>
            <a:pPr algn="ctr" indent="0" marL="0">
              <a:lnSpc>
                <a:spcPts val="1650"/>
              </a:lnSpc>
              <a:buNone/>
            </a:pPr>
            <a:r>
              <a:rPr lang="en-US" sz="1050" dirty="0">
                <a:solidFill>
                  <a:srgbClr val="3B3535"/>
                </a:solidFill>
                <a:latin typeface="Sora Light" pitchFamily="34" charset="0"/>
                <a:ea typeface="Sora Light" pitchFamily="34" charset="-122"/>
                <a:cs typeface="Sora Light" pitchFamily="34" charset="-120"/>
              </a:rPr>
              <a:t>Per hectare after costs</a:t>
            </a:r>
            <a:endParaRPr lang="en-US" sz="1050" dirty="0"/>
          </a:p>
        </p:txBody>
      </p:sp>
      <p:sp>
        <p:nvSpPr>
          <p:cNvPr id="24" name="Shape 21"/>
          <p:cNvSpPr/>
          <p:nvPr/>
        </p:nvSpPr>
        <p:spPr>
          <a:xfrm>
            <a:off x="535305" y="7540704"/>
            <a:ext cx="13559790" cy="782717"/>
          </a:xfrm>
          <a:prstGeom prst="roundRect">
            <a:avLst>
              <a:gd name="adj" fmla="val 7182"/>
            </a:avLst>
          </a:prstGeom>
          <a:solidFill>
            <a:srgbClr val="F7BBC1"/>
          </a:solidFill>
          <a:ln/>
        </p:spPr>
      </p:sp>
      <p:pic>
        <p:nvPicPr>
          <p:cNvPr id="25" name="Image 1" descr="preencoded.png">    </p:cNvPr>
          <p:cNvPicPr>
            <a:picLocks noChangeAspect="1"/>
          </p:cNvPicPr>
          <p:nvPr/>
        </p:nvPicPr>
        <p:blipFill>
          <a:blip r:embed="rId2"/>
          <a:stretch>
            <a:fillRect/>
          </a:stretch>
        </p:blipFill>
        <p:spPr>
          <a:xfrm>
            <a:off x="669131" y="7743230"/>
            <a:ext cx="167283" cy="133826"/>
          </a:xfrm>
          <a:prstGeom prst="rect">
            <a:avLst/>
          </a:prstGeom>
        </p:spPr>
      </p:pic>
      <p:sp>
        <p:nvSpPr>
          <p:cNvPr id="26" name="Text 22"/>
          <p:cNvSpPr/>
          <p:nvPr/>
        </p:nvSpPr>
        <p:spPr>
          <a:xfrm>
            <a:off x="970240" y="7707987"/>
            <a:ext cx="12991028" cy="428149"/>
          </a:xfrm>
          <a:prstGeom prst="rect">
            <a:avLst/>
          </a:prstGeom>
          <a:noFill/>
          <a:ln/>
        </p:spPr>
        <p:txBody>
          <a:bodyPr wrap="square" lIns="0" tIns="0" rIns="0" bIns="0" rtlCol="0" anchor="t"/>
          <a:lstStyle/>
          <a:p>
            <a:pPr algn="l" indent="0" marL="0">
              <a:lnSpc>
                <a:spcPts val="1650"/>
              </a:lnSpc>
              <a:buNone/>
            </a:pPr>
            <a:r>
              <a:rPr lang="en-US" sz="1050" dirty="0">
                <a:solidFill>
                  <a:srgbClr val="000000"/>
                </a:solidFill>
                <a:latin typeface="Sora Light" pitchFamily="34" charset="0"/>
                <a:ea typeface="Sora Light" pitchFamily="34" charset="-122"/>
                <a:cs typeface="Sora Light" pitchFamily="34" charset="-120"/>
              </a:rPr>
              <a:t>These figures are illustrative and vary widely by altitude, farm size, input prices, and certification participation. Climate events, price crashes, or delayed payments can quickly erase margins, pushing farmers into debt or forcing them to abandon coffee cultivation.</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1749" y="522446"/>
            <a:ext cx="10872788" cy="544235"/>
          </a:xfrm>
          <a:prstGeom prst="rect">
            <a:avLst/>
          </a:prstGeom>
          <a:noFill/>
          <a:ln/>
        </p:spPr>
        <p:txBody>
          <a:bodyPr wrap="none" lIns="0" tIns="0" rIns="0" bIns="0" rtlCol="0" anchor="t"/>
          <a:lstStyle/>
          <a:p>
            <a:pPr algn="l" indent="0" marL="0">
              <a:lnSpc>
                <a:spcPts val="4250"/>
              </a:lnSpc>
              <a:buNone/>
            </a:pPr>
            <a:r>
              <a:rPr lang="en-US" sz="3400" dirty="0">
                <a:solidFill>
                  <a:srgbClr val="1F1E1E"/>
                </a:solidFill>
                <a:latin typeface="Sora Semi Bold" pitchFamily="34" charset="0"/>
                <a:ea typeface="Sora Semi Bold" pitchFamily="34" charset="-122"/>
                <a:cs typeface="Sora Semi Bold" pitchFamily="34" charset="-120"/>
              </a:rPr>
              <a:t>Climate Risk Hotspots: Shifting Suitability Zones</a:t>
            </a:r>
            <a:endParaRPr lang="en-US" sz="3400" dirty="0"/>
          </a:p>
        </p:txBody>
      </p:sp>
      <p:sp>
        <p:nvSpPr>
          <p:cNvPr id="3" name="Text 1"/>
          <p:cNvSpPr/>
          <p:nvPr/>
        </p:nvSpPr>
        <p:spPr>
          <a:xfrm>
            <a:off x="661749" y="1397556"/>
            <a:ext cx="13306901" cy="794385"/>
          </a:xfrm>
          <a:prstGeom prst="rect">
            <a:avLst/>
          </a:prstGeom>
          <a:noFill/>
          <a:ln/>
        </p:spPr>
        <p:txBody>
          <a:bodyPr wrap="squar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Rising temperatures, erratic rainfall, and intensifying pest pressures are reshaping coffee's geographic viability. Studies suggest suitable growing zones will migrate upslope by approximately 300 meters for every 1°C of warming. Regions that thrived for generations now face rust outbreaks, water stress, and heat-induced quality loss. By 2050, many traditional origins may no longer support economically viable production without significant adaptation investments.</a:t>
            </a:r>
            <a:endParaRPr lang="en-US" sz="1300" dirty="0"/>
          </a:p>
        </p:txBody>
      </p:sp>
      <p:sp>
        <p:nvSpPr>
          <p:cNvPr id="4" name="Shape 2"/>
          <p:cNvSpPr/>
          <p:nvPr/>
        </p:nvSpPr>
        <p:spPr>
          <a:xfrm>
            <a:off x="661749" y="2378035"/>
            <a:ext cx="6570702" cy="1542098"/>
          </a:xfrm>
          <a:prstGeom prst="roundRect">
            <a:avLst>
              <a:gd name="adj" fmla="val 7116"/>
            </a:avLst>
          </a:prstGeom>
          <a:solidFill>
            <a:srgbClr val="FFFFFF"/>
          </a:solidFill>
          <a:ln w="22860">
            <a:solidFill>
              <a:srgbClr val="DFB8BC"/>
            </a:solidFill>
            <a:prstDash val="solid"/>
          </a:ln>
        </p:spPr>
      </p:sp>
      <p:sp>
        <p:nvSpPr>
          <p:cNvPr id="5" name="Shape 3"/>
          <p:cNvSpPr/>
          <p:nvPr/>
        </p:nvSpPr>
        <p:spPr>
          <a:xfrm>
            <a:off x="638889" y="2378035"/>
            <a:ext cx="91440" cy="1542098"/>
          </a:xfrm>
          <a:prstGeom prst="roundRect">
            <a:avLst>
              <a:gd name="adj" fmla="val 75989"/>
            </a:avLst>
          </a:prstGeom>
          <a:solidFill>
            <a:srgbClr val="DA1B2E"/>
          </a:solidFill>
          <a:ln/>
        </p:spPr>
      </p:sp>
      <p:sp>
        <p:nvSpPr>
          <p:cNvPr id="6" name="Text 4"/>
          <p:cNvSpPr/>
          <p:nvPr/>
        </p:nvSpPr>
        <p:spPr>
          <a:xfrm>
            <a:off x="918567" y="2566273"/>
            <a:ext cx="3668197" cy="272058"/>
          </a:xfrm>
          <a:prstGeom prst="rect">
            <a:avLst/>
          </a:prstGeom>
          <a:noFill/>
          <a:ln/>
        </p:spPr>
        <p:txBody>
          <a:bodyPr wrap="none" lIns="0" tIns="0" rIns="0" bIns="0" rtlCol="0" anchor="t"/>
          <a:lstStyle/>
          <a:p>
            <a:pPr algn="l" indent="0" marL="0">
              <a:lnSpc>
                <a:spcPts val="2100"/>
              </a:lnSpc>
              <a:buNone/>
            </a:pPr>
            <a:r>
              <a:rPr lang="en-US" sz="1700" dirty="0">
                <a:solidFill>
                  <a:srgbClr val="3B3535"/>
                </a:solidFill>
                <a:latin typeface="Sora Semi Bold" pitchFamily="34" charset="0"/>
                <a:ea typeface="Sora Semi Bold" pitchFamily="34" charset="-122"/>
                <a:cs typeface="Sora Semi Bold" pitchFamily="34" charset="-120"/>
              </a:rPr>
              <a:t>Central America (1,000–1,600 m)</a:t>
            </a:r>
            <a:endParaRPr lang="en-US" sz="1700" dirty="0"/>
          </a:p>
        </p:txBody>
      </p:sp>
      <p:sp>
        <p:nvSpPr>
          <p:cNvPr id="7" name="Text 5"/>
          <p:cNvSpPr/>
          <p:nvPr/>
        </p:nvSpPr>
        <p:spPr>
          <a:xfrm>
            <a:off x="918567" y="2937510"/>
            <a:ext cx="6125647" cy="794385"/>
          </a:xfrm>
          <a:prstGeom prst="rect">
            <a:avLst/>
          </a:prstGeom>
          <a:noFill/>
          <a:ln/>
        </p:spPr>
        <p:txBody>
          <a:bodyPr wrap="square" lIns="0" tIns="0" rIns="0" bIns="0" rtlCol="0" anchor="t"/>
          <a:lstStyle/>
          <a:p>
            <a:pPr algn="l" indent="0" marL="0">
              <a:lnSpc>
                <a:spcPts val="2050"/>
              </a:lnSpc>
              <a:buNone/>
            </a:pPr>
            <a:r>
              <a:rPr lang="en-US" sz="1300" dirty="0">
                <a:solidFill>
                  <a:srgbClr val="FFFFFF"/>
                </a:solidFill>
                <a:highlight>
                  <a:srgbClr val="DA1B2E"/>
                </a:highlight>
                <a:latin typeface="Sora Light" pitchFamily="34" charset="0"/>
                <a:ea typeface="Sora Light" pitchFamily="34" charset="-122"/>
                <a:cs typeface="Sora Light" pitchFamily="34" charset="-120"/>
              </a:rPr>
              <a:t>High risk</a:t>
            </a:r>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 Coffee leaf rust resurgence driven by temperature and humidity changes; prolonged droughts reduce yields; suitability loss projected across Honduras, Guatemala, and Nicaragua by mid-century</a:t>
            </a:r>
            <a:endParaRPr lang="en-US" sz="1300" dirty="0"/>
          </a:p>
        </p:txBody>
      </p:sp>
      <p:sp>
        <p:nvSpPr>
          <p:cNvPr id="8" name="Shape 6"/>
          <p:cNvSpPr/>
          <p:nvPr/>
        </p:nvSpPr>
        <p:spPr>
          <a:xfrm>
            <a:off x="7397829" y="2378035"/>
            <a:ext cx="6570821" cy="1542098"/>
          </a:xfrm>
          <a:prstGeom prst="roundRect">
            <a:avLst>
              <a:gd name="adj" fmla="val 7116"/>
            </a:avLst>
          </a:prstGeom>
          <a:solidFill>
            <a:srgbClr val="FFFFFF"/>
          </a:solidFill>
          <a:ln w="22860">
            <a:solidFill>
              <a:srgbClr val="DFB8BC"/>
            </a:solidFill>
            <a:prstDash val="solid"/>
          </a:ln>
        </p:spPr>
      </p:sp>
      <p:sp>
        <p:nvSpPr>
          <p:cNvPr id="9" name="Shape 7"/>
          <p:cNvSpPr/>
          <p:nvPr/>
        </p:nvSpPr>
        <p:spPr>
          <a:xfrm>
            <a:off x="7374969" y="2378035"/>
            <a:ext cx="91440" cy="1542098"/>
          </a:xfrm>
          <a:prstGeom prst="roundRect">
            <a:avLst>
              <a:gd name="adj" fmla="val 75989"/>
            </a:avLst>
          </a:prstGeom>
          <a:solidFill>
            <a:srgbClr val="DA1B2E"/>
          </a:solidFill>
          <a:ln/>
        </p:spPr>
      </p:sp>
      <p:sp>
        <p:nvSpPr>
          <p:cNvPr id="10" name="Text 8"/>
          <p:cNvSpPr/>
          <p:nvPr/>
        </p:nvSpPr>
        <p:spPr>
          <a:xfrm>
            <a:off x="7654647" y="2566273"/>
            <a:ext cx="2176701" cy="272058"/>
          </a:xfrm>
          <a:prstGeom prst="rect">
            <a:avLst/>
          </a:prstGeom>
          <a:noFill/>
          <a:ln/>
        </p:spPr>
        <p:txBody>
          <a:bodyPr wrap="none" lIns="0" tIns="0" rIns="0" bIns="0" rtlCol="0" anchor="t"/>
          <a:lstStyle/>
          <a:p>
            <a:pPr algn="l" indent="0" marL="0">
              <a:lnSpc>
                <a:spcPts val="2100"/>
              </a:lnSpc>
              <a:buNone/>
            </a:pPr>
            <a:r>
              <a:rPr lang="en-US" sz="1700" dirty="0">
                <a:solidFill>
                  <a:srgbClr val="3B3535"/>
                </a:solidFill>
                <a:latin typeface="Sora Semi Bold" pitchFamily="34" charset="0"/>
                <a:ea typeface="Sora Semi Bold" pitchFamily="34" charset="-122"/>
                <a:cs typeface="Sora Semi Bold" pitchFamily="34" charset="-120"/>
              </a:rPr>
              <a:t>Ethiopia Highlands</a:t>
            </a:r>
            <a:endParaRPr lang="en-US" sz="1700" dirty="0"/>
          </a:p>
        </p:txBody>
      </p:sp>
      <p:sp>
        <p:nvSpPr>
          <p:cNvPr id="11" name="Text 9"/>
          <p:cNvSpPr/>
          <p:nvPr/>
        </p:nvSpPr>
        <p:spPr>
          <a:xfrm>
            <a:off x="7654647" y="2937510"/>
            <a:ext cx="6125766" cy="794385"/>
          </a:xfrm>
          <a:prstGeom prst="rect">
            <a:avLst/>
          </a:prstGeom>
          <a:noFill/>
          <a:ln/>
        </p:spPr>
        <p:txBody>
          <a:bodyPr wrap="square" lIns="0" tIns="0" rIns="0" bIns="0" rtlCol="0" anchor="t"/>
          <a:lstStyle/>
          <a:p>
            <a:pPr algn="l" indent="0" marL="0">
              <a:lnSpc>
                <a:spcPts val="2050"/>
              </a:lnSpc>
              <a:buNone/>
            </a:pPr>
            <a:r>
              <a:rPr lang="en-US" sz="1300" dirty="0">
                <a:solidFill>
                  <a:srgbClr val="FFFFFF"/>
                </a:solidFill>
                <a:highlight>
                  <a:srgbClr val="DA1B2E"/>
                </a:highlight>
                <a:latin typeface="Sora Light" pitchFamily="34" charset="0"/>
                <a:ea typeface="Sora Light" pitchFamily="34" charset="-122"/>
                <a:cs typeface="Sora Light" pitchFamily="34" charset="-120"/>
              </a:rPr>
              <a:t>High risk</a:t>
            </a:r>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 Arabica's genetic homeland faces upslope migration pressures; suitable area may shrink 50%+ by 2050; threatens biodiversity and traditional forest coffee systems</a:t>
            </a:r>
            <a:endParaRPr lang="en-US" sz="1300" dirty="0"/>
          </a:p>
        </p:txBody>
      </p:sp>
      <p:sp>
        <p:nvSpPr>
          <p:cNvPr id="12" name="Shape 10"/>
          <p:cNvSpPr/>
          <p:nvPr/>
        </p:nvSpPr>
        <p:spPr>
          <a:xfrm>
            <a:off x="661749" y="4085511"/>
            <a:ext cx="6570702" cy="1542098"/>
          </a:xfrm>
          <a:prstGeom prst="roundRect">
            <a:avLst>
              <a:gd name="adj" fmla="val 7116"/>
            </a:avLst>
          </a:prstGeom>
          <a:solidFill>
            <a:srgbClr val="FFFFFF"/>
          </a:solidFill>
          <a:ln w="22860">
            <a:solidFill>
              <a:srgbClr val="DFB8BC"/>
            </a:solidFill>
            <a:prstDash val="solid"/>
          </a:ln>
        </p:spPr>
      </p:sp>
      <p:sp>
        <p:nvSpPr>
          <p:cNvPr id="13" name="Shape 11"/>
          <p:cNvSpPr/>
          <p:nvPr/>
        </p:nvSpPr>
        <p:spPr>
          <a:xfrm>
            <a:off x="638889" y="4085511"/>
            <a:ext cx="91440" cy="1542098"/>
          </a:xfrm>
          <a:prstGeom prst="roundRect">
            <a:avLst>
              <a:gd name="adj" fmla="val 75989"/>
            </a:avLst>
          </a:prstGeom>
          <a:solidFill>
            <a:srgbClr val="DA1B2E"/>
          </a:solidFill>
          <a:ln/>
        </p:spPr>
      </p:sp>
      <p:sp>
        <p:nvSpPr>
          <p:cNvPr id="14" name="Text 12"/>
          <p:cNvSpPr/>
          <p:nvPr/>
        </p:nvSpPr>
        <p:spPr>
          <a:xfrm>
            <a:off x="918567" y="4273748"/>
            <a:ext cx="2261949" cy="272058"/>
          </a:xfrm>
          <a:prstGeom prst="rect">
            <a:avLst/>
          </a:prstGeom>
          <a:noFill/>
          <a:ln/>
        </p:spPr>
        <p:txBody>
          <a:bodyPr wrap="none" lIns="0" tIns="0" rIns="0" bIns="0" rtlCol="0" anchor="t"/>
          <a:lstStyle/>
          <a:p>
            <a:pPr algn="l" indent="0" marL="0">
              <a:lnSpc>
                <a:spcPts val="2100"/>
              </a:lnSpc>
              <a:buNone/>
            </a:pPr>
            <a:r>
              <a:rPr lang="en-US" sz="1700" dirty="0">
                <a:solidFill>
                  <a:srgbClr val="3B3535"/>
                </a:solidFill>
                <a:latin typeface="Sora Semi Bold" pitchFamily="34" charset="0"/>
                <a:ea typeface="Sora Semi Bold" pitchFamily="34" charset="-122"/>
                <a:cs typeface="Sora Semi Bold" pitchFamily="34" charset="-120"/>
              </a:rPr>
              <a:t>Brazil (Minas Gerais)</a:t>
            </a:r>
            <a:endParaRPr lang="en-US" sz="1700" dirty="0"/>
          </a:p>
        </p:txBody>
      </p:sp>
      <p:sp>
        <p:nvSpPr>
          <p:cNvPr id="15" name="Text 13"/>
          <p:cNvSpPr/>
          <p:nvPr/>
        </p:nvSpPr>
        <p:spPr>
          <a:xfrm>
            <a:off x="918567" y="4644985"/>
            <a:ext cx="6125647" cy="794385"/>
          </a:xfrm>
          <a:prstGeom prst="rect">
            <a:avLst/>
          </a:prstGeom>
          <a:noFill/>
          <a:ln/>
        </p:spPr>
        <p:txBody>
          <a:bodyPr wrap="square" lIns="0" tIns="0" rIns="0" bIns="0" rtlCol="0" anchor="t"/>
          <a:lstStyle/>
          <a:p>
            <a:pPr algn="l" indent="0" marL="0">
              <a:lnSpc>
                <a:spcPts val="2050"/>
              </a:lnSpc>
              <a:buNone/>
            </a:pPr>
            <a:r>
              <a:rPr lang="en-US" sz="1300" dirty="0">
                <a:solidFill>
                  <a:srgbClr val="3B3535"/>
                </a:solidFill>
                <a:highlight>
                  <a:srgbClr val="F9D2D6"/>
                </a:highlight>
                <a:latin typeface="Sora Light" pitchFamily="34" charset="0"/>
                <a:ea typeface="Sora Light" pitchFamily="34" charset="-122"/>
                <a:cs typeface="Sora Light" pitchFamily="34" charset="-120"/>
              </a:rPr>
              <a:t>Moderate-High risk</a:t>
            </a:r>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 Heat waves and irregular rainfall patterns; irrigation demand rising sharply; frost risk declining but replaced by heat stress during flowering</a:t>
            </a:r>
            <a:endParaRPr lang="en-US" sz="1300" dirty="0"/>
          </a:p>
        </p:txBody>
      </p:sp>
      <p:sp>
        <p:nvSpPr>
          <p:cNvPr id="16" name="Shape 14"/>
          <p:cNvSpPr/>
          <p:nvPr/>
        </p:nvSpPr>
        <p:spPr>
          <a:xfrm>
            <a:off x="7397829" y="4085511"/>
            <a:ext cx="6570821" cy="1542098"/>
          </a:xfrm>
          <a:prstGeom prst="roundRect">
            <a:avLst>
              <a:gd name="adj" fmla="val 7116"/>
            </a:avLst>
          </a:prstGeom>
          <a:solidFill>
            <a:srgbClr val="FFFFFF"/>
          </a:solidFill>
          <a:ln w="22860">
            <a:solidFill>
              <a:srgbClr val="DFB8BC"/>
            </a:solidFill>
            <a:prstDash val="solid"/>
          </a:ln>
        </p:spPr>
      </p:sp>
      <p:sp>
        <p:nvSpPr>
          <p:cNvPr id="17" name="Shape 15"/>
          <p:cNvSpPr/>
          <p:nvPr/>
        </p:nvSpPr>
        <p:spPr>
          <a:xfrm>
            <a:off x="7374969" y="4085511"/>
            <a:ext cx="91440" cy="1542098"/>
          </a:xfrm>
          <a:prstGeom prst="roundRect">
            <a:avLst>
              <a:gd name="adj" fmla="val 75989"/>
            </a:avLst>
          </a:prstGeom>
          <a:solidFill>
            <a:srgbClr val="DA1B2E"/>
          </a:solidFill>
          <a:ln/>
        </p:spPr>
      </p:sp>
      <p:sp>
        <p:nvSpPr>
          <p:cNvPr id="18" name="Text 16"/>
          <p:cNvSpPr/>
          <p:nvPr/>
        </p:nvSpPr>
        <p:spPr>
          <a:xfrm>
            <a:off x="7654647" y="4273748"/>
            <a:ext cx="2998827" cy="272058"/>
          </a:xfrm>
          <a:prstGeom prst="rect">
            <a:avLst/>
          </a:prstGeom>
          <a:noFill/>
          <a:ln/>
        </p:spPr>
        <p:txBody>
          <a:bodyPr wrap="none" lIns="0" tIns="0" rIns="0" bIns="0" rtlCol="0" anchor="t"/>
          <a:lstStyle/>
          <a:p>
            <a:pPr algn="l" indent="0" marL="0">
              <a:lnSpc>
                <a:spcPts val="2100"/>
              </a:lnSpc>
              <a:buNone/>
            </a:pPr>
            <a:r>
              <a:rPr lang="en-US" sz="1700" dirty="0">
                <a:solidFill>
                  <a:srgbClr val="3B3535"/>
                </a:solidFill>
                <a:latin typeface="Sora Semi Bold" pitchFamily="34" charset="0"/>
                <a:ea typeface="Sora Semi Bold" pitchFamily="34" charset="-122"/>
                <a:cs typeface="Sora Semi Bold" pitchFamily="34" charset="-120"/>
              </a:rPr>
              <a:t>Vietnam Central Highlands</a:t>
            </a:r>
            <a:endParaRPr lang="en-US" sz="1700" dirty="0"/>
          </a:p>
        </p:txBody>
      </p:sp>
      <p:sp>
        <p:nvSpPr>
          <p:cNvPr id="19" name="Text 17"/>
          <p:cNvSpPr/>
          <p:nvPr/>
        </p:nvSpPr>
        <p:spPr>
          <a:xfrm>
            <a:off x="7654647" y="4644985"/>
            <a:ext cx="6125766" cy="794385"/>
          </a:xfrm>
          <a:prstGeom prst="rect">
            <a:avLst/>
          </a:prstGeom>
          <a:noFill/>
          <a:ln/>
        </p:spPr>
        <p:txBody>
          <a:bodyPr wrap="square" lIns="0" tIns="0" rIns="0" bIns="0" rtlCol="0" anchor="t"/>
          <a:lstStyle/>
          <a:p>
            <a:pPr algn="l" indent="0" marL="0">
              <a:lnSpc>
                <a:spcPts val="2050"/>
              </a:lnSpc>
              <a:buNone/>
            </a:pPr>
            <a:r>
              <a:rPr lang="en-US" sz="1300" dirty="0">
                <a:solidFill>
                  <a:srgbClr val="3B3535"/>
                </a:solidFill>
                <a:highlight>
                  <a:srgbClr val="F9D2D6"/>
                </a:highlight>
                <a:latin typeface="Sora Light" pitchFamily="34" charset="0"/>
                <a:ea typeface="Sora Light" pitchFamily="34" charset="-122"/>
                <a:cs typeface="Sora Light" pitchFamily="34" charset="-120"/>
              </a:rPr>
              <a:t>Moderate-High risk</a:t>
            </a:r>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 Water scarcity intensifying; robusta's heat tolerance being tested; groundwater depletion and reservoir competition with other crops</a:t>
            </a:r>
            <a:endParaRPr lang="en-US" sz="1300" dirty="0"/>
          </a:p>
        </p:txBody>
      </p:sp>
      <p:sp>
        <p:nvSpPr>
          <p:cNvPr id="20" name="Text 18"/>
          <p:cNvSpPr/>
          <p:nvPr/>
        </p:nvSpPr>
        <p:spPr>
          <a:xfrm>
            <a:off x="661749" y="5979081"/>
            <a:ext cx="6099929" cy="326469"/>
          </a:xfrm>
          <a:prstGeom prst="rect">
            <a:avLst/>
          </a:prstGeom>
          <a:noFill/>
          <a:ln/>
        </p:spPr>
        <p:txBody>
          <a:bodyPr wrap="none" lIns="0" tIns="0" rIns="0" bIns="0" rtlCol="0" anchor="t"/>
          <a:lstStyle/>
          <a:p>
            <a:pPr algn="l" indent="0" marL="0">
              <a:lnSpc>
                <a:spcPts val="2550"/>
              </a:lnSpc>
              <a:buNone/>
            </a:pPr>
            <a:r>
              <a:rPr lang="en-US" sz="2050" dirty="0">
                <a:solidFill>
                  <a:srgbClr val="1F1E1E"/>
                </a:solidFill>
                <a:latin typeface="Sora Semi Bold" pitchFamily="34" charset="0"/>
                <a:ea typeface="Sora Semi Bold" pitchFamily="34" charset="-122"/>
                <a:cs typeface="Sora Semi Bold" pitchFamily="34" charset="-120"/>
              </a:rPr>
              <a:t>Suitability by Altitude: 2020–2050 Projection</a:t>
            </a:r>
            <a:endParaRPr lang="en-US" sz="2050" dirty="0"/>
          </a:p>
        </p:txBody>
      </p:sp>
      <p:sp>
        <p:nvSpPr>
          <p:cNvPr id="21" name="Text 19"/>
          <p:cNvSpPr/>
          <p:nvPr/>
        </p:nvSpPr>
        <p:spPr>
          <a:xfrm>
            <a:off x="661749" y="6470928"/>
            <a:ext cx="7822644" cy="1059180"/>
          </a:xfrm>
          <a:prstGeom prst="rect">
            <a:avLst/>
          </a:prstGeom>
          <a:noFill/>
          <a:ln/>
        </p:spPr>
        <p:txBody>
          <a:bodyPr wrap="square" lIns="0" tIns="0" rIns="0" bIns="0" rtlCol="0" anchor="t"/>
          <a:lstStyle/>
          <a:p>
            <a:pPr algn="l" indent="0" marL="0">
              <a:lnSpc>
                <a:spcPts val="2050"/>
              </a:lnSpc>
              <a:buNone/>
            </a:pPr>
            <a:r>
              <a:rPr lang="en-US" sz="1300" dirty="0">
                <a:solidFill>
                  <a:srgbClr val="3B3535"/>
                </a:solidFill>
                <a:latin typeface="Sora Light" pitchFamily="34" charset="0"/>
                <a:ea typeface="Sora Light" pitchFamily="34" charset="-122"/>
                <a:cs typeface="Sora Light" pitchFamily="34" charset="-120"/>
              </a:rPr>
              <a:t>As temperatures rise, optimal growing zones shift to higher elevations. Farms at lower altitudes experience declining yields and quality, while high-altitude land becomes newly viable—often requiring deforestation or competing with conservation areas. The chart illustrates projected suitability scores under a moderate emissions scenario (SSP2-4.5).</a:t>
            </a:r>
            <a:endParaRPr lang="en-US" sz="1300" dirty="0"/>
          </a:p>
        </p:txBody>
      </p:sp>
      <p:sp>
        <p:nvSpPr>
          <p:cNvPr id="22" name="Text 20"/>
          <p:cNvSpPr/>
          <p:nvPr/>
        </p:nvSpPr>
        <p:spPr>
          <a:xfrm>
            <a:off x="8895636" y="5979081"/>
            <a:ext cx="2176701" cy="272058"/>
          </a:xfrm>
          <a:prstGeom prst="rect">
            <a:avLst/>
          </a:prstGeom>
          <a:noFill/>
          <a:ln/>
        </p:spPr>
        <p:txBody>
          <a:bodyPr wrap="none" lIns="0" tIns="0" rIns="0" bIns="0" rtlCol="0" anchor="t"/>
          <a:lstStyle/>
          <a:p>
            <a:pPr algn="l" indent="0" marL="0">
              <a:lnSpc>
                <a:spcPts val="2100"/>
              </a:lnSpc>
              <a:buNone/>
            </a:pPr>
            <a:r>
              <a:rPr lang="en-US" sz="1700" dirty="0">
                <a:solidFill>
                  <a:srgbClr val="1F1E1E"/>
                </a:solidFill>
                <a:latin typeface="Sora Semi Bold" pitchFamily="34" charset="0"/>
                <a:ea typeface="Sora Semi Bold" pitchFamily="34" charset="-122"/>
                <a:cs typeface="Sora Semi Bold" pitchFamily="34" charset="-120"/>
              </a:rPr>
              <a:t>Key Risk Drivers</a:t>
            </a:r>
            <a:endParaRPr lang="en-US" sz="1700" dirty="0"/>
          </a:p>
        </p:txBody>
      </p:sp>
      <p:sp>
        <p:nvSpPr>
          <p:cNvPr id="23" name="Text 21"/>
          <p:cNvSpPr/>
          <p:nvPr/>
        </p:nvSpPr>
        <p:spPr>
          <a:xfrm>
            <a:off x="8895636" y="6416516"/>
            <a:ext cx="5080516" cy="264795"/>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3B3535"/>
                </a:solidFill>
                <a:latin typeface="Sora Light" pitchFamily="34" charset="0"/>
                <a:ea typeface="Sora Light" pitchFamily="34" charset="-122"/>
                <a:cs typeface="Sora Light" pitchFamily="34" charset="-120"/>
              </a:rPr>
              <a:t>Temperature increase shifting ideal altitude bands</a:t>
            </a:r>
            <a:endParaRPr lang="en-US" sz="1300" dirty="0"/>
          </a:p>
        </p:txBody>
      </p:sp>
      <p:sp>
        <p:nvSpPr>
          <p:cNvPr id="24" name="Text 22"/>
          <p:cNvSpPr/>
          <p:nvPr/>
        </p:nvSpPr>
        <p:spPr>
          <a:xfrm>
            <a:off x="8895636" y="6739176"/>
            <a:ext cx="5080516" cy="264795"/>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3B3535"/>
                </a:solidFill>
                <a:latin typeface="Sora Light" pitchFamily="34" charset="0"/>
                <a:ea typeface="Sora Light" pitchFamily="34" charset="-122"/>
                <a:cs typeface="Sora Light" pitchFamily="34" charset="-120"/>
              </a:rPr>
              <a:t>Rainfall variability and multi-year droughts</a:t>
            </a:r>
            <a:endParaRPr lang="en-US" sz="1300" dirty="0"/>
          </a:p>
        </p:txBody>
      </p:sp>
      <p:sp>
        <p:nvSpPr>
          <p:cNvPr id="25" name="Text 23"/>
          <p:cNvSpPr/>
          <p:nvPr/>
        </p:nvSpPr>
        <p:spPr>
          <a:xfrm>
            <a:off x="8895636" y="7061835"/>
            <a:ext cx="5080516" cy="264795"/>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3B3535"/>
                </a:solidFill>
                <a:latin typeface="Sora Light" pitchFamily="34" charset="0"/>
                <a:ea typeface="Sora Light" pitchFamily="34" charset="-122"/>
                <a:cs typeface="Sora Light" pitchFamily="34" charset="-120"/>
              </a:rPr>
              <a:t>Pest and disease pressure (rust, berry borer)</a:t>
            </a:r>
            <a:endParaRPr lang="en-US" sz="1300" dirty="0"/>
          </a:p>
        </p:txBody>
      </p:sp>
      <p:sp>
        <p:nvSpPr>
          <p:cNvPr id="26" name="Text 24"/>
          <p:cNvSpPr/>
          <p:nvPr/>
        </p:nvSpPr>
        <p:spPr>
          <a:xfrm>
            <a:off x="8895636" y="7384494"/>
            <a:ext cx="5080516" cy="264795"/>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3B3535"/>
                </a:solidFill>
                <a:latin typeface="Sora Light" pitchFamily="34" charset="0"/>
                <a:ea typeface="Sora Light" pitchFamily="34" charset="-122"/>
                <a:cs typeface="Sora Light" pitchFamily="34" charset="-120"/>
              </a:rPr>
              <a:t>Soil degradation from extreme weather events</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19232" y="357783"/>
            <a:ext cx="9032081" cy="427077"/>
          </a:xfrm>
          <a:prstGeom prst="rect">
            <a:avLst/>
          </a:prstGeom>
          <a:noFill/>
          <a:ln/>
        </p:spPr>
        <p:txBody>
          <a:bodyPr wrap="none" lIns="0" tIns="0" rIns="0" bIns="0" rtlCol="0" anchor="t"/>
          <a:lstStyle/>
          <a:p>
            <a:pPr algn="l" indent="0" marL="0">
              <a:lnSpc>
                <a:spcPts val="3350"/>
              </a:lnSpc>
              <a:buNone/>
            </a:pPr>
            <a:r>
              <a:rPr lang="en-US" sz="2650" dirty="0">
                <a:solidFill>
                  <a:srgbClr val="1F1E1E"/>
                </a:solidFill>
                <a:latin typeface="Sora Semi Bold" pitchFamily="34" charset="0"/>
                <a:ea typeface="Sora Semi Bold" pitchFamily="34" charset="-122"/>
                <a:cs typeface="Sora Semi Bold" pitchFamily="34" charset="-120"/>
              </a:rPr>
              <a:t>Processing &amp; Logistics: Mass Flow from Farm to Cup</a:t>
            </a:r>
            <a:endParaRPr lang="en-US" sz="2650" dirty="0"/>
          </a:p>
        </p:txBody>
      </p:sp>
      <p:sp>
        <p:nvSpPr>
          <p:cNvPr id="3" name="Text 1"/>
          <p:cNvSpPr/>
          <p:nvPr/>
        </p:nvSpPr>
        <p:spPr>
          <a:xfrm>
            <a:off x="519232" y="1044416"/>
            <a:ext cx="13591937" cy="622935"/>
          </a:xfrm>
          <a:prstGeom prst="rect">
            <a:avLst/>
          </a:prstGeom>
          <a:noFill/>
          <a:ln/>
        </p:spPr>
        <p:txBody>
          <a:bodyPr wrap="square" lIns="0" tIns="0" rIns="0" bIns="0" rtlCol="0" anchor="t"/>
          <a:lstStyle/>
          <a:p>
            <a:pPr algn="l" indent="0" marL="0">
              <a:lnSpc>
                <a:spcPts val="1600"/>
              </a:lnSpc>
              <a:buNone/>
            </a:pPr>
            <a:r>
              <a:rPr lang="en-US" sz="1000" dirty="0">
                <a:solidFill>
                  <a:srgbClr val="3B3535"/>
                </a:solidFill>
                <a:latin typeface="Sora Light" pitchFamily="34" charset="0"/>
                <a:ea typeface="Sora Light" pitchFamily="34" charset="-122"/>
                <a:cs typeface="Sora Light" pitchFamily="34" charset="-120"/>
              </a:rPr>
              <a:t>Coffee undergoes dramatic mass loss as it moves through the value chain. Starting with 100 units of fresh cherries at the farm, only 16 units reach consumers as roasted, packaged coffee. Wet milling removes pulp and mucilage (60% loss), drying and hulling reduce parchment to green beans, and roasting drives off moisture. Each stage consumes energy and generates waste—pinpointing opportunities for efficiency gains and emissions reductions.</a:t>
            </a:r>
            <a:endParaRPr lang="en-US" sz="1000" dirty="0"/>
          </a:p>
        </p:txBody>
      </p:sp>
      <p:pic>
        <p:nvPicPr>
          <p:cNvPr id="4" name="Image 0" descr="preencoded.png">    </p:cNvPr>
          <p:cNvPicPr>
            <a:picLocks noChangeAspect="1"/>
          </p:cNvPicPr>
          <p:nvPr/>
        </p:nvPicPr>
        <p:blipFill>
          <a:blip r:embed="rId1"/>
          <a:stretch>
            <a:fillRect/>
          </a:stretch>
        </p:blipFill>
        <p:spPr>
          <a:xfrm>
            <a:off x="519232" y="1813322"/>
            <a:ext cx="6795968" cy="519232"/>
          </a:xfrm>
          <a:prstGeom prst="rect">
            <a:avLst/>
          </a:prstGeom>
        </p:spPr>
      </p:pic>
      <p:sp>
        <p:nvSpPr>
          <p:cNvPr id="5" name="Text 2"/>
          <p:cNvSpPr/>
          <p:nvPr/>
        </p:nvSpPr>
        <p:spPr>
          <a:xfrm>
            <a:off x="649010" y="2462332"/>
            <a:ext cx="1708190" cy="213479"/>
          </a:xfrm>
          <a:prstGeom prst="rect">
            <a:avLst/>
          </a:prstGeom>
          <a:noFill/>
          <a:ln/>
        </p:spPr>
        <p:txBody>
          <a:bodyPr wrap="none" lIns="0" tIns="0" rIns="0" bIns="0" rtlCol="0" anchor="t"/>
          <a:lstStyle/>
          <a:p>
            <a:pPr algn="l" indent="0" marL="0">
              <a:lnSpc>
                <a:spcPts val="1650"/>
              </a:lnSpc>
              <a:buNone/>
            </a:pPr>
            <a:r>
              <a:rPr lang="en-US" sz="1300" dirty="0">
                <a:solidFill>
                  <a:srgbClr val="3B3535"/>
                </a:solidFill>
                <a:latin typeface="Sora Semi Bold" pitchFamily="34" charset="0"/>
                <a:ea typeface="Sora Semi Bold" pitchFamily="34" charset="-122"/>
                <a:cs typeface="Sora Semi Bold" pitchFamily="34" charset="-120"/>
              </a:rPr>
              <a:t>Farm: 100 units</a:t>
            </a:r>
            <a:endParaRPr lang="en-US" sz="1300" dirty="0"/>
          </a:p>
        </p:txBody>
      </p:sp>
      <p:sp>
        <p:nvSpPr>
          <p:cNvPr id="6" name="Text 3"/>
          <p:cNvSpPr/>
          <p:nvPr/>
        </p:nvSpPr>
        <p:spPr>
          <a:xfrm>
            <a:off x="649010" y="2753678"/>
            <a:ext cx="6536412" cy="207645"/>
          </a:xfrm>
          <a:prstGeom prst="rect">
            <a:avLst/>
          </a:prstGeom>
          <a:noFill/>
          <a:ln/>
        </p:spPr>
        <p:txBody>
          <a:bodyPr wrap="none" lIns="0" tIns="0" rIns="0" bIns="0" rtlCol="0" anchor="t"/>
          <a:lstStyle/>
          <a:p>
            <a:pPr algn="l" indent="0" marL="0">
              <a:lnSpc>
                <a:spcPts val="1600"/>
              </a:lnSpc>
              <a:buNone/>
            </a:pPr>
            <a:r>
              <a:rPr lang="en-US" sz="1000" dirty="0">
                <a:solidFill>
                  <a:srgbClr val="3B3535"/>
                </a:solidFill>
                <a:latin typeface="Sora Light" pitchFamily="34" charset="0"/>
                <a:ea typeface="Sora Light" pitchFamily="34" charset="-122"/>
                <a:cs typeface="Sora Light" pitchFamily="34" charset="-120"/>
              </a:rPr>
              <a:t>Fresh cherries harvested and delivered to wet mill</a:t>
            </a:r>
            <a:endParaRPr lang="en-US" sz="1000" dirty="0"/>
          </a:p>
        </p:txBody>
      </p:sp>
      <p:pic>
        <p:nvPicPr>
          <p:cNvPr id="7" name="Image 1" descr="preencoded.png">    </p:cNvPr>
          <p:cNvPicPr>
            <a:picLocks noChangeAspect="1"/>
          </p:cNvPicPr>
          <p:nvPr/>
        </p:nvPicPr>
        <p:blipFill>
          <a:blip r:embed="rId2"/>
          <a:stretch>
            <a:fillRect/>
          </a:stretch>
        </p:blipFill>
        <p:spPr>
          <a:xfrm>
            <a:off x="7315200" y="1813322"/>
            <a:ext cx="6795968" cy="519232"/>
          </a:xfrm>
          <a:prstGeom prst="rect">
            <a:avLst/>
          </a:prstGeom>
        </p:spPr>
      </p:pic>
      <p:sp>
        <p:nvSpPr>
          <p:cNvPr id="8" name="Text 4"/>
          <p:cNvSpPr/>
          <p:nvPr/>
        </p:nvSpPr>
        <p:spPr>
          <a:xfrm>
            <a:off x="7444978" y="2462332"/>
            <a:ext cx="1708190" cy="213479"/>
          </a:xfrm>
          <a:prstGeom prst="rect">
            <a:avLst/>
          </a:prstGeom>
          <a:noFill/>
          <a:ln/>
        </p:spPr>
        <p:txBody>
          <a:bodyPr wrap="none" lIns="0" tIns="0" rIns="0" bIns="0" rtlCol="0" anchor="t"/>
          <a:lstStyle/>
          <a:p>
            <a:pPr algn="l" indent="0" marL="0">
              <a:lnSpc>
                <a:spcPts val="1650"/>
              </a:lnSpc>
              <a:buNone/>
            </a:pPr>
            <a:r>
              <a:rPr lang="en-US" sz="1300" dirty="0">
                <a:solidFill>
                  <a:srgbClr val="3B3535"/>
                </a:solidFill>
                <a:latin typeface="Sora Semi Bold" pitchFamily="34" charset="0"/>
                <a:ea typeface="Sora Semi Bold" pitchFamily="34" charset="-122"/>
                <a:cs typeface="Sora Semi Bold" pitchFamily="34" charset="-120"/>
              </a:rPr>
              <a:t>Wet Mill: 40 units</a:t>
            </a:r>
            <a:endParaRPr lang="en-US" sz="1300" dirty="0"/>
          </a:p>
        </p:txBody>
      </p:sp>
      <p:sp>
        <p:nvSpPr>
          <p:cNvPr id="9" name="Text 5"/>
          <p:cNvSpPr/>
          <p:nvPr/>
        </p:nvSpPr>
        <p:spPr>
          <a:xfrm>
            <a:off x="7444978" y="2753678"/>
            <a:ext cx="6536412" cy="207645"/>
          </a:xfrm>
          <a:prstGeom prst="rect">
            <a:avLst/>
          </a:prstGeom>
          <a:noFill/>
          <a:ln/>
        </p:spPr>
        <p:txBody>
          <a:bodyPr wrap="none" lIns="0" tIns="0" rIns="0" bIns="0" rtlCol="0" anchor="t"/>
          <a:lstStyle/>
          <a:p>
            <a:pPr algn="l" indent="0" marL="0">
              <a:lnSpc>
                <a:spcPts val="1600"/>
              </a:lnSpc>
              <a:buNone/>
            </a:pPr>
            <a:r>
              <a:rPr lang="en-US" sz="1000" dirty="0">
                <a:solidFill>
                  <a:srgbClr val="3B3535"/>
                </a:solidFill>
                <a:latin typeface="Sora Light" pitchFamily="34" charset="0"/>
                <a:ea typeface="Sora Light" pitchFamily="34" charset="-122"/>
                <a:cs typeface="Sora Light" pitchFamily="34" charset="-120"/>
              </a:rPr>
              <a:t>Pulping removes 60% mass; parchment coffee emerges</a:t>
            </a:r>
            <a:endParaRPr lang="en-US" sz="1000" dirty="0"/>
          </a:p>
        </p:txBody>
      </p:sp>
      <p:pic>
        <p:nvPicPr>
          <p:cNvPr id="10" name="Image 2" descr="preencoded.png">    </p:cNvPr>
          <p:cNvPicPr>
            <a:picLocks noChangeAspect="1"/>
          </p:cNvPicPr>
          <p:nvPr/>
        </p:nvPicPr>
        <p:blipFill>
          <a:blip r:embed="rId3"/>
          <a:stretch>
            <a:fillRect/>
          </a:stretch>
        </p:blipFill>
        <p:spPr>
          <a:xfrm>
            <a:off x="519232" y="3091101"/>
            <a:ext cx="6795968" cy="519232"/>
          </a:xfrm>
          <a:prstGeom prst="rect">
            <a:avLst/>
          </a:prstGeom>
        </p:spPr>
      </p:pic>
      <p:sp>
        <p:nvSpPr>
          <p:cNvPr id="11" name="Text 6"/>
          <p:cNvSpPr/>
          <p:nvPr/>
        </p:nvSpPr>
        <p:spPr>
          <a:xfrm>
            <a:off x="649010" y="3740110"/>
            <a:ext cx="1708190" cy="213479"/>
          </a:xfrm>
          <a:prstGeom prst="rect">
            <a:avLst/>
          </a:prstGeom>
          <a:noFill/>
          <a:ln/>
        </p:spPr>
        <p:txBody>
          <a:bodyPr wrap="none" lIns="0" tIns="0" rIns="0" bIns="0" rtlCol="0" anchor="t"/>
          <a:lstStyle/>
          <a:p>
            <a:pPr algn="l" indent="0" marL="0">
              <a:lnSpc>
                <a:spcPts val="1650"/>
              </a:lnSpc>
              <a:buNone/>
            </a:pPr>
            <a:r>
              <a:rPr lang="en-US" sz="1300" dirty="0">
                <a:solidFill>
                  <a:srgbClr val="3B3535"/>
                </a:solidFill>
                <a:latin typeface="Sora Semi Bold" pitchFamily="34" charset="0"/>
                <a:ea typeface="Sora Semi Bold" pitchFamily="34" charset="-122"/>
                <a:cs typeface="Sora Semi Bold" pitchFamily="34" charset="-120"/>
              </a:rPr>
              <a:t>Drying: 22 units</a:t>
            </a:r>
            <a:endParaRPr lang="en-US" sz="1300" dirty="0"/>
          </a:p>
        </p:txBody>
      </p:sp>
      <p:sp>
        <p:nvSpPr>
          <p:cNvPr id="12" name="Text 7"/>
          <p:cNvSpPr/>
          <p:nvPr/>
        </p:nvSpPr>
        <p:spPr>
          <a:xfrm>
            <a:off x="649010" y="4031456"/>
            <a:ext cx="6536412" cy="207645"/>
          </a:xfrm>
          <a:prstGeom prst="rect">
            <a:avLst/>
          </a:prstGeom>
          <a:noFill/>
          <a:ln/>
        </p:spPr>
        <p:txBody>
          <a:bodyPr wrap="none" lIns="0" tIns="0" rIns="0" bIns="0" rtlCol="0" anchor="t"/>
          <a:lstStyle/>
          <a:p>
            <a:pPr algn="l" indent="0" marL="0">
              <a:lnSpc>
                <a:spcPts val="1600"/>
              </a:lnSpc>
              <a:buNone/>
            </a:pPr>
            <a:r>
              <a:rPr lang="en-US" sz="1000" dirty="0">
                <a:solidFill>
                  <a:srgbClr val="3B3535"/>
                </a:solidFill>
                <a:latin typeface="Sora Light" pitchFamily="34" charset="0"/>
                <a:ea typeface="Sora Light" pitchFamily="34" charset="-122"/>
                <a:cs typeface="Sora Light" pitchFamily="34" charset="-120"/>
              </a:rPr>
              <a:t>Sun or mechanical drying reduces moisture to ~11%</a:t>
            </a:r>
            <a:endParaRPr lang="en-US" sz="1000" dirty="0"/>
          </a:p>
        </p:txBody>
      </p:sp>
      <p:pic>
        <p:nvPicPr>
          <p:cNvPr id="13" name="Image 3" descr="preencoded.png">    </p:cNvPr>
          <p:cNvPicPr>
            <a:picLocks noChangeAspect="1"/>
          </p:cNvPicPr>
          <p:nvPr/>
        </p:nvPicPr>
        <p:blipFill>
          <a:blip r:embed="rId4"/>
          <a:stretch>
            <a:fillRect/>
          </a:stretch>
        </p:blipFill>
        <p:spPr>
          <a:xfrm>
            <a:off x="7315200" y="3091101"/>
            <a:ext cx="6795968" cy="519232"/>
          </a:xfrm>
          <a:prstGeom prst="rect">
            <a:avLst/>
          </a:prstGeom>
        </p:spPr>
      </p:pic>
      <p:sp>
        <p:nvSpPr>
          <p:cNvPr id="14" name="Text 8"/>
          <p:cNvSpPr/>
          <p:nvPr/>
        </p:nvSpPr>
        <p:spPr>
          <a:xfrm>
            <a:off x="7444978" y="3740110"/>
            <a:ext cx="1708190" cy="213479"/>
          </a:xfrm>
          <a:prstGeom prst="rect">
            <a:avLst/>
          </a:prstGeom>
          <a:noFill/>
          <a:ln/>
        </p:spPr>
        <p:txBody>
          <a:bodyPr wrap="none" lIns="0" tIns="0" rIns="0" bIns="0" rtlCol="0" anchor="t"/>
          <a:lstStyle/>
          <a:p>
            <a:pPr algn="l" indent="0" marL="0">
              <a:lnSpc>
                <a:spcPts val="1650"/>
              </a:lnSpc>
              <a:buNone/>
            </a:pPr>
            <a:r>
              <a:rPr lang="en-US" sz="1300" dirty="0">
                <a:solidFill>
                  <a:srgbClr val="3B3535"/>
                </a:solidFill>
                <a:latin typeface="Sora Semi Bold" pitchFamily="34" charset="0"/>
                <a:ea typeface="Sora Semi Bold" pitchFamily="34" charset="-122"/>
                <a:cs typeface="Sora Semi Bold" pitchFamily="34" charset="-120"/>
              </a:rPr>
              <a:t>Dry Mill: 20 units</a:t>
            </a:r>
            <a:endParaRPr lang="en-US" sz="1300" dirty="0"/>
          </a:p>
        </p:txBody>
      </p:sp>
      <p:sp>
        <p:nvSpPr>
          <p:cNvPr id="15" name="Text 9"/>
          <p:cNvSpPr/>
          <p:nvPr/>
        </p:nvSpPr>
        <p:spPr>
          <a:xfrm>
            <a:off x="7444978" y="4031456"/>
            <a:ext cx="6536412" cy="207645"/>
          </a:xfrm>
          <a:prstGeom prst="rect">
            <a:avLst/>
          </a:prstGeom>
          <a:noFill/>
          <a:ln/>
        </p:spPr>
        <p:txBody>
          <a:bodyPr wrap="none" lIns="0" tIns="0" rIns="0" bIns="0" rtlCol="0" anchor="t"/>
          <a:lstStyle/>
          <a:p>
            <a:pPr algn="l" indent="0" marL="0">
              <a:lnSpc>
                <a:spcPts val="1600"/>
              </a:lnSpc>
              <a:buNone/>
            </a:pPr>
            <a:r>
              <a:rPr lang="en-US" sz="1000" dirty="0">
                <a:solidFill>
                  <a:srgbClr val="3B3535"/>
                </a:solidFill>
                <a:latin typeface="Sora Light" pitchFamily="34" charset="0"/>
                <a:ea typeface="Sora Light" pitchFamily="34" charset="-122"/>
                <a:cs typeface="Sora Light" pitchFamily="34" charset="-120"/>
              </a:rPr>
              <a:t>Hulling removes parchment; green coffee ready for export</a:t>
            </a:r>
            <a:endParaRPr lang="en-US" sz="1000" dirty="0"/>
          </a:p>
        </p:txBody>
      </p:sp>
      <p:sp>
        <p:nvSpPr>
          <p:cNvPr id="16" name="Shape 10"/>
          <p:cNvSpPr/>
          <p:nvPr/>
        </p:nvSpPr>
        <p:spPr>
          <a:xfrm>
            <a:off x="519232" y="5740718"/>
            <a:ext cx="13591937" cy="15240"/>
          </a:xfrm>
          <a:prstGeom prst="roundRect">
            <a:avLst>
              <a:gd name="adj" fmla="val 357797"/>
            </a:avLst>
          </a:prstGeom>
          <a:solidFill>
            <a:srgbClr val="DFB8BC"/>
          </a:solidFill>
          <a:ln/>
        </p:spPr>
      </p:sp>
      <p:sp>
        <p:nvSpPr>
          <p:cNvPr id="17" name="Shape 11"/>
          <p:cNvSpPr/>
          <p:nvPr/>
        </p:nvSpPr>
        <p:spPr>
          <a:xfrm>
            <a:off x="3181112" y="5351324"/>
            <a:ext cx="15240" cy="389453"/>
          </a:xfrm>
          <a:prstGeom prst="roundRect">
            <a:avLst>
              <a:gd name="adj" fmla="val 357797"/>
            </a:avLst>
          </a:prstGeom>
          <a:solidFill>
            <a:srgbClr val="DFB8BC"/>
          </a:solidFill>
          <a:ln/>
        </p:spPr>
      </p:sp>
      <p:sp>
        <p:nvSpPr>
          <p:cNvPr id="18" name="Shape 12"/>
          <p:cNvSpPr/>
          <p:nvPr/>
        </p:nvSpPr>
        <p:spPr>
          <a:xfrm>
            <a:off x="3042761" y="5594687"/>
            <a:ext cx="292060" cy="292060"/>
          </a:xfrm>
          <a:prstGeom prst="roundRect">
            <a:avLst>
              <a:gd name="adj" fmla="val 18670"/>
            </a:avLst>
          </a:prstGeom>
          <a:solidFill>
            <a:srgbClr val="F9D2D6"/>
          </a:solidFill>
          <a:ln w="7620">
            <a:solidFill>
              <a:srgbClr val="DFB8BC"/>
            </a:solidFill>
            <a:prstDash val="solid"/>
          </a:ln>
        </p:spPr>
      </p:sp>
      <p:sp>
        <p:nvSpPr>
          <p:cNvPr id="19" name="Text 13"/>
          <p:cNvSpPr/>
          <p:nvPr/>
        </p:nvSpPr>
        <p:spPr>
          <a:xfrm>
            <a:off x="3086279" y="5612547"/>
            <a:ext cx="204907" cy="256223"/>
          </a:xfrm>
          <a:prstGeom prst="rect">
            <a:avLst/>
          </a:prstGeom>
          <a:noFill/>
          <a:ln/>
        </p:spPr>
        <p:txBody>
          <a:bodyPr wrap="none" lIns="0" tIns="0" rIns="0" bIns="0" rtlCol="0" anchor="t"/>
          <a:lstStyle/>
          <a:p>
            <a:pPr algn="ctr" indent="0" marL="0">
              <a:lnSpc>
                <a:spcPts val="1600"/>
              </a:lnSpc>
              <a:buNone/>
            </a:pPr>
            <a:r>
              <a:rPr lang="en-US" sz="1600" dirty="0">
                <a:solidFill>
                  <a:srgbClr val="3B3535"/>
                </a:solidFill>
                <a:latin typeface="Sora Semi Bold" pitchFamily="34" charset="0"/>
                <a:ea typeface="Sora Semi Bold" pitchFamily="34" charset="-122"/>
                <a:cs typeface="Sora Semi Bold" pitchFamily="34" charset="-120"/>
              </a:rPr>
              <a:t>1</a:t>
            </a:r>
            <a:endParaRPr lang="en-US" sz="1600" dirty="0"/>
          </a:p>
        </p:txBody>
      </p:sp>
      <p:sp>
        <p:nvSpPr>
          <p:cNvPr id="20" name="Text 14"/>
          <p:cNvSpPr/>
          <p:nvPr/>
        </p:nvSpPr>
        <p:spPr>
          <a:xfrm>
            <a:off x="2334816" y="4514850"/>
            <a:ext cx="1708190" cy="213479"/>
          </a:xfrm>
          <a:prstGeom prst="rect">
            <a:avLst/>
          </a:prstGeom>
          <a:noFill/>
          <a:ln/>
        </p:spPr>
        <p:txBody>
          <a:bodyPr wrap="none" lIns="0" tIns="0" rIns="0" bIns="0" rtlCol="0" anchor="t"/>
          <a:lstStyle/>
          <a:p>
            <a:pPr algn="ctr" indent="0" marL="0">
              <a:lnSpc>
                <a:spcPts val="1650"/>
              </a:lnSpc>
              <a:buNone/>
            </a:pPr>
            <a:r>
              <a:rPr lang="en-US" sz="1300" dirty="0">
                <a:solidFill>
                  <a:srgbClr val="3B3535"/>
                </a:solidFill>
                <a:latin typeface="Sora Semi Bold" pitchFamily="34" charset="0"/>
                <a:ea typeface="Sora Semi Bold" pitchFamily="34" charset="-122"/>
                <a:cs typeface="Sora Semi Bold" pitchFamily="34" charset="-120"/>
              </a:rPr>
              <a:t>Export &amp; Freight</a:t>
            </a:r>
            <a:endParaRPr lang="en-US" sz="1300" dirty="0"/>
          </a:p>
        </p:txBody>
      </p:sp>
      <p:sp>
        <p:nvSpPr>
          <p:cNvPr id="21" name="Text 15"/>
          <p:cNvSpPr/>
          <p:nvPr/>
        </p:nvSpPr>
        <p:spPr>
          <a:xfrm>
            <a:off x="649010" y="4806196"/>
            <a:ext cx="5079802" cy="415290"/>
          </a:xfrm>
          <a:prstGeom prst="rect">
            <a:avLst/>
          </a:prstGeom>
          <a:noFill/>
          <a:ln/>
        </p:spPr>
        <p:txBody>
          <a:bodyPr wrap="square" lIns="0" tIns="0" rIns="0" bIns="0" rtlCol="0" anchor="t"/>
          <a:lstStyle/>
          <a:p>
            <a:pPr algn="ctr" indent="0" marL="0">
              <a:lnSpc>
                <a:spcPts val="1600"/>
              </a:lnSpc>
              <a:buNone/>
            </a:pPr>
            <a:r>
              <a:rPr lang="en-US" sz="1000" dirty="0">
                <a:solidFill>
                  <a:srgbClr val="3B3535"/>
                </a:solidFill>
                <a:latin typeface="Sora Light" pitchFamily="34" charset="0"/>
                <a:ea typeface="Sora Light" pitchFamily="34" charset="-122"/>
                <a:cs typeface="Sora Light" pitchFamily="34" charset="-120"/>
              </a:rPr>
              <a:t>Green coffee shipped in containers; ~1% shrinkage from spillage and moisture loss during ocean transit</a:t>
            </a:r>
            <a:endParaRPr lang="en-US" sz="1000" dirty="0"/>
          </a:p>
        </p:txBody>
      </p:sp>
      <p:sp>
        <p:nvSpPr>
          <p:cNvPr id="22" name="Shape 16"/>
          <p:cNvSpPr/>
          <p:nvPr/>
        </p:nvSpPr>
        <p:spPr>
          <a:xfrm>
            <a:off x="5931932" y="5740658"/>
            <a:ext cx="15240" cy="389453"/>
          </a:xfrm>
          <a:prstGeom prst="roundRect">
            <a:avLst>
              <a:gd name="adj" fmla="val 357797"/>
            </a:avLst>
          </a:prstGeom>
          <a:solidFill>
            <a:srgbClr val="DFB8BC"/>
          </a:solidFill>
          <a:ln/>
        </p:spPr>
      </p:sp>
      <p:sp>
        <p:nvSpPr>
          <p:cNvPr id="23" name="Shape 17"/>
          <p:cNvSpPr/>
          <p:nvPr/>
        </p:nvSpPr>
        <p:spPr>
          <a:xfrm>
            <a:off x="5793581" y="5594687"/>
            <a:ext cx="292060" cy="292060"/>
          </a:xfrm>
          <a:prstGeom prst="roundRect">
            <a:avLst>
              <a:gd name="adj" fmla="val 18670"/>
            </a:avLst>
          </a:prstGeom>
          <a:solidFill>
            <a:srgbClr val="F9D2D6"/>
          </a:solidFill>
          <a:ln w="7620">
            <a:solidFill>
              <a:srgbClr val="DFB8BC"/>
            </a:solidFill>
            <a:prstDash val="solid"/>
          </a:ln>
        </p:spPr>
      </p:sp>
      <p:sp>
        <p:nvSpPr>
          <p:cNvPr id="24" name="Text 18"/>
          <p:cNvSpPr/>
          <p:nvPr/>
        </p:nvSpPr>
        <p:spPr>
          <a:xfrm>
            <a:off x="5837099" y="5612547"/>
            <a:ext cx="204907" cy="256223"/>
          </a:xfrm>
          <a:prstGeom prst="rect">
            <a:avLst/>
          </a:prstGeom>
          <a:noFill/>
          <a:ln/>
        </p:spPr>
        <p:txBody>
          <a:bodyPr wrap="none" lIns="0" tIns="0" rIns="0" bIns="0" rtlCol="0" anchor="t"/>
          <a:lstStyle/>
          <a:p>
            <a:pPr algn="ctr" indent="0" marL="0">
              <a:lnSpc>
                <a:spcPts val="1600"/>
              </a:lnSpc>
              <a:buNone/>
            </a:pPr>
            <a:r>
              <a:rPr lang="en-US" sz="1600" dirty="0">
                <a:solidFill>
                  <a:srgbClr val="3B3535"/>
                </a:solidFill>
                <a:latin typeface="Sora Semi Bold" pitchFamily="34" charset="0"/>
                <a:ea typeface="Sora Semi Bold" pitchFamily="34" charset="-122"/>
                <a:cs typeface="Sora Semi Bold" pitchFamily="34" charset="-120"/>
              </a:rPr>
              <a:t>2</a:t>
            </a:r>
            <a:endParaRPr lang="en-US" sz="1600" dirty="0"/>
          </a:p>
        </p:txBody>
      </p:sp>
      <p:sp>
        <p:nvSpPr>
          <p:cNvPr id="25" name="Text 19"/>
          <p:cNvSpPr/>
          <p:nvPr/>
        </p:nvSpPr>
        <p:spPr>
          <a:xfrm>
            <a:off x="5085636" y="6259949"/>
            <a:ext cx="1708190" cy="213479"/>
          </a:xfrm>
          <a:prstGeom prst="rect">
            <a:avLst/>
          </a:prstGeom>
          <a:noFill/>
          <a:ln/>
        </p:spPr>
        <p:txBody>
          <a:bodyPr wrap="none" lIns="0" tIns="0" rIns="0" bIns="0" rtlCol="0" anchor="t"/>
          <a:lstStyle/>
          <a:p>
            <a:pPr algn="ctr" indent="0" marL="0">
              <a:lnSpc>
                <a:spcPts val="1650"/>
              </a:lnSpc>
              <a:buNone/>
            </a:pPr>
            <a:r>
              <a:rPr lang="en-US" sz="1300" dirty="0">
                <a:solidFill>
                  <a:srgbClr val="3B3535"/>
                </a:solidFill>
                <a:latin typeface="Sora Semi Bold" pitchFamily="34" charset="0"/>
                <a:ea typeface="Sora Semi Bold" pitchFamily="34" charset="-122"/>
                <a:cs typeface="Sora Semi Bold" pitchFamily="34" charset="-120"/>
              </a:rPr>
              <a:t>Roasting</a:t>
            </a:r>
            <a:endParaRPr lang="en-US" sz="1300" dirty="0"/>
          </a:p>
        </p:txBody>
      </p:sp>
      <p:sp>
        <p:nvSpPr>
          <p:cNvPr id="26" name="Text 20"/>
          <p:cNvSpPr/>
          <p:nvPr/>
        </p:nvSpPr>
        <p:spPr>
          <a:xfrm>
            <a:off x="3399830" y="6551295"/>
            <a:ext cx="5079802" cy="415290"/>
          </a:xfrm>
          <a:prstGeom prst="rect">
            <a:avLst/>
          </a:prstGeom>
          <a:noFill/>
          <a:ln/>
        </p:spPr>
        <p:txBody>
          <a:bodyPr wrap="square" lIns="0" tIns="0" rIns="0" bIns="0" rtlCol="0" anchor="t"/>
          <a:lstStyle/>
          <a:p>
            <a:pPr algn="ctr" indent="0" marL="0">
              <a:lnSpc>
                <a:spcPts val="1600"/>
              </a:lnSpc>
              <a:buNone/>
            </a:pPr>
            <a:r>
              <a:rPr lang="en-US" sz="1000" dirty="0">
                <a:solidFill>
                  <a:srgbClr val="3B3535"/>
                </a:solidFill>
                <a:latin typeface="Sora Light" pitchFamily="34" charset="0"/>
                <a:ea typeface="Sora Light" pitchFamily="34" charset="-122"/>
                <a:cs typeface="Sora Light" pitchFamily="34" charset="-120"/>
              </a:rPr>
              <a:t>High-temperature process drives off ~14% mass; energy-intensive stage with quality control losses</a:t>
            </a:r>
            <a:endParaRPr lang="en-US" sz="1000" dirty="0"/>
          </a:p>
        </p:txBody>
      </p:sp>
      <p:sp>
        <p:nvSpPr>
          <p:cNvPr id="27" name="Shape 21"/>
          <p:cNvSpPr/>
          <p:nvPr/>
        </p:nvSpPr>
        <p:spPr>
          <a:xfrm>
            <a:off x="8682752" y="5351324"/>
            <a:ext cx="15240" cy="389453"/>
          </a:xfrm>
          <a:prstGeom prst="roundRect">
            <a:avLst>
              <a:gd name="adj" fmla="val 357797"/>
            </a:avLst>
          </a:prstGeom>
          <a:solidFill>
            <a:srgbClr val="DFB8BC"/>
          </a:solidFill>
          <a:ln/>
        </p:spPr>
      </p:sp>
      <p:sp>
        <p:nvSpPr>
          <p:cNvPr id="28" name="Shape 22"/>
          <p:cNvSpPr/>
          <p:nvPr/>
        </p:nvSpPr>
        <p:spPr>
          <a:xfrm>
            <a:off x="8544401" y="5594687"/>
            <a:ext cx="292060" cy="292060"/>
          </a:xfrm>
          <a:prstGeom prst="roundRect">
            <a:avLst>
              <a:gd name="adj" fmla="val 18670"/>
            </a:avLst>
          </a:prstGeom>
          <a:solidFill>
            <a:srgbClr val="F9D2D6"/>
          </a:solidFill>
          <a:ln w="7620">
            <a:solidFill>
              <a:srgbClr val="DFB8BC"/>
            </a:solidFill>
            <a:prstDash val="solid"/>
          </a:ln>
        </p:spPr>
      </p:sp>
      <p:sp>
        <p:nvSpPr>
          <p:cNvPr id="29" name="Text 23"/>
          <p:cNvSpPr/>
          <p:nvPr/>
        </p:nvSpPr>
        <p:spPr>
          <a:xfrm>
            <a:off x="8587919" y="5612547"/>
            <a:ext cx="204907" cy="256223"/>
          </a:xfrm>
          <a:prstGeom prst="rect">
            <a:avLst/>
          </a:prstGeom>
          <a:noFill/>
          <a:ln/>
        </p:spPr>
        <p:txBody>
          <a:bodyPr wrap="none" lIns="0" tIns="0" rIns="0" bIns="0" rtlCol="0" anchor="t"/>
          <a:lstStyle/>
          <a:p>
            <a:pPr algn="ctr" indent="0" marL="0">
              <a:lnSpc>
                <a:spcPts val="1600"/>
              </a:lnSpc>
              <a:buNone/>
            </a:pPr>
            <a:r>
              <a:rPr lang="en-US" sz="1600" dirty="0">
                <a:solidFill>
                  <a:srgbClr val="3B3535"/>
                </a:solidFill>
                <a:latin typeface="Sora Semi Bold" pitchFamily="34" charset="0"/>
                <a:ea typeface="Sora Semi Bold" pitchFamily="34" charset="-122"/>
                <a:cs typeface="Sora Semi Bold" pitchFamily="34" charset="-120"/>
              </a:rPr>
              <a:t>3</a:t>
            </a:r>
            <a:endParaRPr lang="en-US" sz="1600" dirty="0"/>
          </a:p>
        </p:txBody>
      </p:sp>
      <p:sp>
        <p:nvSpPr>
          <p:cNvPr id="30" name="Text 24"/>
          <p:cNvSpPr/>
          <p:nvPr/>
        </p:nvSpPr>
        <p:spPr>
          <a:xfrm>
            <a:off x="7598926" y="4514850"/>
            <a:ext cx="2183249" cy="213479"/>
          </a:xfrm>
          <a:prstGeom prst="rect">
            <a:avLst/>
          </a:prstGeom>
          <a:noFill/>
          <a:ln/>
        </p:spPr>
        <p:txBody>
          <a:bodyPr wrap="none" lIns="0" tIns="0" rIns="0" bIns="0" rtlCol="0" anchor="t"/>
          <a:lstStyle/>
          <a:p>
            <a:pPr algn="ctr" indent="0" marL="0">
              <a:lnSpc>
                <a:spcPts val="1650"/>
              </a:lnSpc>
              <a:buNone/>
            </a:pPr>
            <a:r>
              <a:rPr lang="en-US" sz="1300" dirty="0">
                <a:solidFill>
                  <a:srgbClr val="3B3535"/>
                </a:solidFill>
                <a:latin typeface="Sora Semi Bold" pitchFamily="34" charset="0"/>
                <a:ea typeface="Sora Semi Bold" pitchFamily="34" charset="-122"/>
                <a:cs typeface="Sora Semi Bold" pitchFamily="34" charset="-120"/>
              </a:rPr>
              <a:t>Packaging &amp; Distribution</a:t>
            </a:r>
            <a:endParaRPr lang="en-US" sz="1300" dirty="0"/>
          </a:p>
        </p:txBody>
      </p:sp>
      <p:sp>
        <p:nvSpPr>
          <p:cNvPr id="31" name="Text 25"/>
          <p:cNvSpPr/>
          <p:nvPr/>
        </p:nvSpPr>
        <p:spPr>
          <a:xfrm>
            <a:off x="6150650" y="4806196"/>
            <a:ext cx="5079802" cy="415290"/>
          </a:xfrm>
          <a:prstGeom prst="rect">
            <a:avLst/>
          </a:prstGeom>
          <a:noFill/>
          <a:ln/>
        </p:spPr>
        <p:txBody>
          <a:bodyPr wrap="square" lIns="0" tIns="0" rIns="0" bIns="0" rtlCol="0" anchor="t"/>
          <a:lstStyle/>
          <a:p>
            <a:pPr algn="ctr" indent="0" marL="0">
              <a:lnSpc>
                <a:spcPts val="1600"/>
              </a:lnSpc>
              <a:buNone/>
            </a:pPr>
            <a:r>
              <a:rPr lang="en-US" sz="1000" dirty="0">
                <a:solidFill>
                  <a:srgbClr val="3B3535"/>
                </a:solidFill>
                <a:latin typeface="Sora Light" pitchFamily="34" charset="0"/>
                <a:ea typeface="Sora Light" pitchFamily="34" charset="-122"/>
                <a:cs typeface="Sora Light" pitchFamily="34" charset="-120"/>
              </a:rPr>
              <a:t>Roasted beans or ground coffee bagged; additional QC removes defects; retail-ready at 16.5 units</a:t>
            </a:r>
            <a:endParaRPr lang="en-US" sz="1000" dirty="0"/>
          </a:p>
        </p:txBody>
      </p:sp>
      <p:sp>
        <p:nvSpPr>
          <p:cNvPr id="32" name="Shape 26"/>
          <p:cNvSpPr/>
          <p:nvPr/>
        </p:nvSpPr>
        <p:spPr>
          <a:xfrm>
            <a:off x="11433572" y="5740658"/>
            <a:ext cx="15240" cy="389453"/>
          </a:xfrm>
          <a:prstGeom prst="roundRect">
            <a:avLst>
              <a:gd name="adj" fmla="val 357797"/>
            </a:avLst>
          </a:prstGeom>
          <a:solidFill>
            <a:srgbClr val="DFB8BC"/>
          </a:solidFill>
          <a:ln/>
        </p:spPr>
      </p:sp>
      <p:sp>
        <p:nvSpPr>
          <p:cNvPr id="33" name="Shape 27"/>
          <p:cNvSpPr/>
          <p:nvPr/>
        </p:nvSpPr>
        <p:spPr>
          <a:xfrm>
            <a:off x="11295221" y="5594687"/>
            <a:ext cx="292060" cy="292060"/>
          </a:xfrm>
          <a:prstGeom prst="roundRect">
            <a:avLst>
              <a:gd name="adj" fmla="val 18670"/>
            </a:avLst>
          </a:prstGeom>
          <a:solidFill>
            <a:srgbClr val="F9D2D6"/>
          </a:solidFill>
          <a:ln w="7620">
            <a:solidFill>
              <a:srgbClr val="DFB8BC"/>
            </a:solidFill>
            <a:prstDash val="solid"/>
          </a:ln>
        </p:spPr>
      </p:sp>
      <p:sp>
        <p:nvSpPr>
          <p:cNvPr id="34" name="Text 28"/>
          <p:cNvSpPr/>
          <p:nvPr/>
        </p:nvSpPr>
        <p:spPr>
          <a:xfrm>
            <a:off x="11338739" y="5612547"/>
            <a:ext cx="204907" cy="256223"/>
          </a:xfrm>
          <a:prstGeom prst="rect">
            <a:avLst/>
          </a:prstGeom>
          <a:noFill/>
          <a:ln/>
        </p:spPr>
        <p:txBody>
          <a:bodyPr wrap="none" lIns="0" tIns="0" rIns="0" bIns="0" rtlCol="0" anchor="t"/>
          <a:lstStyle/>
          <a:p>
            <a:pPr algn="ctr" indent="0" marL="0">
              <a:lnSpc>
                <a:spcPts val="1600"/>
              </a:lnSpc>
              <a:buNone/>
            </a:pPr>
            <a:r>
              <a:rPr lang="en-US" sz="1600" dirty="0">
                <a:solidFill>
                  <a:srgbClr val="3B3535"/>
                </a:solidFill>
                <a:latin typeface="Sora Semi Bold" pitchFamily="34" charset="0"/>
                <a:ea typeface="Sora Semi Bold" pitchFamily="34" charset="-122"/>
                <a:cs typeface="Sora Semi Bold" pitchFamily="34" charset="-120"/>
              </a:rPr>
              <a:t>4</a:t>
            </a:r>
            <a:endParaRPr lang="en-US" sz="1600" dirty="0"/>
          </a:p>
        </p:txBody>
      </p:sp>
      <p:sp>
        <p:nvSpPr>
          <p:cNvPr id="35" name="Text 29"/>
          <p:cNvSpPr/>
          <p:nvPr/>
        </p:nvSpPr>
        <p:spPr>
          <a:xfrm>
            <a:off x="10564535" y="6259949"/>
            <a:ext cx="1753553" cy="213479"/>
          </a:xfrm>
          <a:prstGeom prst="rect">
            <a:avLst/>
          </a:prstGeom>
          <a:noFill/>
          <a:ln/>
        </p:spPr>
        <p:txBody>
          <a:bodyPr wrap="none" lIns="0" tIns="0" rIns="0" bIns="0" rtlCol="0" anchor="t"/>
          <a:lstStyle/>
          <a:p>
            <a:pPr algn="ctr" indent="0" marL="0">
              <a:lnSpc>
                <a:spcPts val="1650"/>
              </a:lnSpc>
              <a:buNone/>
            </a:pPr>
            <a:r>
              <a:rPr lang="en-US" sz="1300" dirty="0">
                <a:solidFill>
                  <a:srgbClr val="3B3535"/>
                </a:solidFill>
                <a:latin typeface="Sora Semi Bold" pitchFamily="34" charset="0"/>
                <a:ea typeface="Sora Semi Bold" pitchFamily="34" charset="-122"/>
                <a:cs typeface="Sora Semi Bold" pitchFamily="34" charset="-120"/>
              </a:rPr>
              <a:t>Consumer Purchase</a:t>
            </a:r>
            <a:endParaRPr lang="en-US" sz="1300" dirty="0"/>
          </a:p>
        </p:txBody>
      </p:sp>
      <p:sp>
        <p:nvSpPr>
          <p:cNvPr id="36" name="Text 30"/>
          <p:cNvSpPr/>
          <p:nvPr/>
        </p:nvSpPr>
        <p:spPr>
          <a:xfrm>
            <a:off x="8901470" y="6551295"/>
            <a:ext cx="5079802" cy="415290"/>
          </a:xfrm>
          <a:prstGeom prst="rect">
            <a:avLst/>
          </a:prstGeom>
          <a:noFill/>
          <a:ln/>
        </p:spPr>
        <p:txBody>
          <a:bodyPr wrap="square" lIns="0" tIns="0" rIns="0" bIns="0" rtlCol="0" anchor="t"/>
          <a:lstStyle/>
          <a:p>
            <a:pPr algn="ctr" indent="0" marL="0">
              <a:lnSpc>
                <a:spcPts val="1600"/>
              </a:lnSpc>
              <a:buNone/>
            </a:pPr>
            <a:r>
              <a:rPr lang="en-US" sz="1000" dirty="0">
                <a:solidFill>
                  <a:srgbClr val="3B3535"/>
                </a:solidFill>
                <a:latin typeface="Sora Light" pitchFamily="34" charset="0"/>
                <a:ea typeface="Sora Light" pitchFamily="34" charset="-122"/>
                <a:cs typeface="Sora Light" pitchFamily="34" charset="-120"/>
              </a:rPr>
              <a:t>Final 16 units sold; brewing at home is the largest single energy input in the lifecycle</a:t>
            </a:r>
            <a:endParaRPr lang="en-US" sz="1000" dirty="0"/>
          </a:p>
        </p:txBody>
      </p:sp>
      <p:sp>
        <p:nvSpPr>
          <p:cNvPr id="37" name="Shape 31"/>
          <p:cNvSpPr/>
          <p:nvPr/>
        </p:nvSpPr>
        <p:spPr>
          <a:xfrm>
            <a:off x="519232" y="7112556"/>
            <a:ext cx="13591937" cy="759143"/>
          </a:xfrm>
          <a:prstGeom prst="roundRect">
            <a:avLst>
              <a:gd name="adj" fmla="val 7183"/>
            </a:avLst>
          </a:prstGeom>
          <a:solidFill>
            <a:srgbClr val="F7BBC1"/>
          </a:solidFill>
          <a:ln/>
        </p:spPr>
      </p:sp>
      <p:pic>
        <p:nvPicPr>
          <p:cNvPr id="38" name="Image 4" descr="preencoded.png">    </p:cNvPr>
          <p:cNvPicPr>
            <a:picLocks noChangeAspect="1"/>
          </p:cNvPicPr>
          <p:nvPr/>
        </p:nvPicPr>
        <p:blipFill>
          <a:blip r:embed="rId5"/>
          <a:stretch>
            <a:fillRect/>
          </a:stretch>
        </p:blipFill>
        <p:spPr>
          <a:xfrm>
            <a:off x="649010" y="7305913"/>
            <a:ext cx="162282" cy="129778"/>
          </a:xfrm>
          <a:prstGeom prst="rect">
            <a:avLst/>
          </a:prstGeom>
        </p:spPr>
      </p:pic>
      <p:sp>
        <p:nvSpPr>
          <p:cNvPr id="39" name="Text 32"/>
          <p:cNvSpPr/>
          <p:nvPr/>
        </p:nvSpPr>
        <p:spPr>
          <a:xfrm>
            <a:off x="941070" y="7274719"/>
            <a:ext cx="13040320" cy="415290"/>
          </a:xfrm>
          <a:prstGeom prst="rect">
            <a:avLst/>
          </a:prstGeom>
          <a:noFill/>
          <a:ln/>
        </p:spPr>
        <p:txBody>
          <a:bodyPr wrap="square" lIns="0" tIns="0" rIns="0" bIns="0" rtlCol="0" anchor="t"/>
          <a:lstStyle/>
          <a:p>
            <a:pPr algn="l" indent="0" marL="0">
              <a:lnSpc>
                <a:spcPts val="1600"/>
              </a:lnSpc>
              <a:buNone/>
            </a:pPr>
            <a:r>
              <a:rPr lang="en-US" sz="1000" b="1" dirty="0">
                <a:solidFill>
                  <a:srgbClr val="000000"/>
                </a:solidFill>
                <a:latin typeface="Sora Light" pitchFamily="34" charset="0"/>
                <a:ea typeface="Sora Light" pitchFamily="34" charset="-122"/>
                <a:cs typeface="Sora Light" pitchFamily="34" charset="-120"/>
              </a:rPr>
              <a:t>Energy Hotspots:</a:t>
            </a:r>
            <a:pPr algn="l" indent="0" marL="0">
              <a:lnSpc>
                <a:spcPts val="1600"/>
              </a:lnSpc>
              <a:buNone/>
            </a:pPr>
            <a:r>
              <a:rPr lang="en-US" sz="1000" dirty="0">
                <a:solidFill>
                  <a:srgbClr val="000000"/>
                </a:solidFill>
                <a:latin typeface="Sora Light" pitchFamily="34" charset="0"/>
                <a:ea typeface="Sora Light" pitchFamily="34" charset="-122"/>
                <a:cs typeface="Sora Light" pitchFamily="34" charset="-120"/>
              </a:rPr>
              <a:t> Roasting and consumer brewing dominate energy use. Wet milling offers biogas opportunities from wastewater. Avoiding air freight and optimizing ocean logistics are low-hanging fruit for logistics emissions.</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86727" y="429458"/>
            <a:ext cx="9376172" cy="400288"/>
          </a:xfrm>
          <a:prstGeom prst="rect">
            <a:avLst/>
          </a:prstGeom>
          <a:noFill/>
          <a:ln/>
        </p:spPr>
        <p:txBody>
          <a:bodyPr wrap="none" lIns="0" tIns="0" rIns="0" bIns="0" rtlCol="0" anchor="t"/>
          <a:lstStyle/>
          <a:p>
            <a:pPr algn="l" indent="0" marL="0">
              <a:lnSpc>
                <a:spcPts val="3150"/>
              </a:lnSpc>
              <a:buNone/>
            </a:pPr>
            <a:r>
              <a:rPr lang="en-US" sz="2500" dirty="0">
                <a:solidFill>
                  <a:srgbClr val="1F1E1E"/>
                </a:solidFill>
                <a:latin typeface="Sora Semi Bold" pitchFamily="34" charset="0"/>
                <a:ea typeface="Sora Semi Bold" pitchFamily="34" charset="-122"/>
                <a:cs typeface="Sora Semi Bold" pitchFamily="34" charset="-120"/>
              </a:rPr>
              <a:t>Certification Landscape: Standards and Market Coverage</a:t>
            </a:r>
            <a:endParaRPr lang="en-US" sz="2500" dirty="0"/>
          </a:p>
        </p:txBody>
      </p:sp>
      <p:sp>
        <p:nvSpPr>
          <p:cNvPr id="3" name="Text 1"/>
          <p:cNvSpPr/>
          <p:nvPr/>
        </p:nvSpPr>
        <p:spPr>
          <a:xfrm>
            <a:off x="486727" y="1073110"/>
            <a:ext cx="13656945" cy="584002"/>
          </a:xfrm>
          <a:prstGeom prst="rect">
            <a:avLst/>
          </a:prstGeom>
          <a:noFill/>
          <a:ln/>
        </p:spPr>
        <p:txBody>
          <a:bodyPr wrap="squar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Voluntary certification schemes provide frameworks for sustainability claims, traceability, and supplier engagement. Each standard emphasizes different priorities—social equity, biodiversity, organic inputs, or baseline good practices. While certified volumes have grown, over half of global coffee remains uncertified or relies on proprietary buyer standards. Understanding scheme requirements and coverage helps buyers align sourcing policies with risk tolerance and brand positioning.</a:t>
            </a:r>
            <a:endParaRPr lang="en-US" sz="950" dirty="0"/>
          </a:p>
        </p:txBody>
      </p:sp>
      <p:sp>
        <p:nvSpPr>
          <p:cNvPr id="4" name="Shape 2"/>
          <p:cNvSpPr/>
          <p:nvPr/>
        </p:nvSpPr>
        <p:spPr>
          <a:xfrm>
            <a:off x="486727" y="1930718"/>
            <a:ext cx="8773120" cy="2734508"/>
          </a:xfrm>
          <a:prstGeom prst="roundRect">
            <a:avLst>
              <a:gd name="adj" fmla="val 1869"/>
            </a:avLst>
          </a:prstGeom>
          <a:noFill/>
          <a:ln w="7620">
            <a:solidFill>
              <a:srgbClr val="000000">
                <a:alpha val="8000"/>
              </a:srgbClr>
            </a:solidFill>
            <a:prstDash val="solid"/>
          </a:ln>
        </p:spPr>
      </p:sp>
      <p:sp>
        <p:nvSpPr>
          <p:cNvPr id="5" name="Shape 3"/>
          <p:cNvSpPr/>
          <p:nvPr/>
        </p:nvSpPr>
        <p:spPr>
          <a:xfrm>
            <a:off x="494348" y="1938338"/>
            <a:ext cx="8757880" cy="355878"/>
          </a:xfrm>
          <a:prstGeom prst="rect">
            <a:avLst/>
          </a:prstGeom>
          <a:solidFill>
            <a:srgbClr val="FFFFFF">
              <a:alpha val="4000"/>
            </a:srgbClr>
          </a:solidFill>
          <a:ln/>
        </p:spPr>
      </p:sp>
      <p:sp>
        <p:nvSpPr>
          <p:cNvPr id="6" name="Text 4"/>
          <p:cNvSpPr/>
          <p:nvPr/>
        </p:nvSpPr>
        <p:spPr>
          <a:xfrm>
            <a:off x="616268" y="2018943"/>
            <a:ext cx="1942267" cy="194667"/>
          </a:xfrm>
          <a:prstGeom prst="rect">
            <a:avLst/>
          </a:prstGeom>
          <a:noFill/>
          <a:ln/>
        </p:spPr>
        <p:txBody>
          <a:bodyPr wrap="none" lIns="0" tIns="0" rIns="0" bIns="0" rtlCol="0" anchor="t"/>
          <a:lstStyle/>
          <a:p>
            <a:pPr algn="l" indent="0" marL="0">
              <a:lnSpc>
                <a:spcPts val="1500"/>
              </a:lnSpc>
              <a:buNone/>
            </a:pPr>
            <a:r>
              <a:rPr lang="en-US" sz="950" b="1" dirty="0">
                <a:solidFill>
                  <a:srgbClr val="3B3535"/>
                </a:solidFill>
                <a:latin typeface="Sora Light" pitchFamily="34" charset="0"/>
                <a:ea typeface="Sora Light" pitchFamily="34" charset="-122"/>
                <a:cs typeface="Sora Light" pitchFamily="34" charset="-120"/>
              </a:rPr>
              <a:t>Scheme</a:t>
            </a:r>
            <a:endParaRPr lang="en-US" sz="950" dirty="0"/>
          </a:p>
        </p:txBody>
      </p:sp>
      <p:sp>
        <p:nvSpPr>
          <p:cNvPr id="7" name="Text 5"/>
          <p:cNvSpPr/>
          <p:nvPr/>
        </p:nvSpPr>
        <p:spPr>
          <a:xfrm>
            <a:off x="2809518" y="2018943"/>
            <a:ext cx="1500545" cy="194667"/>
          </a:xfrm>
          <a:prstGeom prst="rect">
            <a:avLst/>
          </a:prstGeom>
          <a:noFill/>
          <a:ln/>
        </p:spPr>
        <p:txBody>
          <a:bodyPr wrap="none" lIns="0" tIns="0" rIns="0" bIns="0" rtlCol="0" anchor="t"/>
          <a:lstStyle/>
          <a:p>
            <a:pPr algn="l" indent="0" marL="0">
              <a:lnSpc>
                <a:spcPts val="1500"/>
              </a:lnSpc>
              <a:buNone/>
            </a:pPr>
            <a:r>
              <a:rPr lang="en-US" sz="950" b="1" dirty="0">
                <a:solidFill>
                  <a:srgbClr val="3B3535"/>
                </a:solidFill>
                <a:latin typeface="Sora Light" pitchFamily="34" charset="0"/>
                <a:ea typeface="Sora Light" pitchFamily="34" charset="-122"/>
                <a:cs typeface="Sora Light" pitchFamily="34" charset="-120"/>
              </a:rPr>
              <a:t>Primary Focus</a:t>
            </a:r>
            <a:endParaRPr lang="en-US" sz="950" dirty="0"/>
          </a:p>
        </p:txBody>
      </p:sp>
      <p:sp>
        <p:nvSpPr>
          <p:cNvPr id="8" name="Text 6"/>
          <p:cNvSpPr/>
          <p:nvPr/>
        </p:nvSpPr>
        <p:spPr>
          <a:xfrm>
            <a:off x="4561046" y="2018943"/>
            <a:ext cx="1500545" cy="194667"/>
          </a:xfrm>
          <a:prstGeom prst="rect">
            <a:avLst/>
          </a:prstGeom>
          <a:noFill/>
          <a:ln/>
        </p:spPr>
        <p:txBody>
          <a:bodyPr wrap="none" lIns="0" tIns="0" rIns="0" bIns="0" rtlCol="0" anchor="t"/>
          <a:lstStyle/>
          <a:p>
            <a:pPr algn="l" indent="0" marL="0">
              <a:lnSpc>
                <a:spcPts val="1500"/>
              </a:lnSpc>
              <a:buNone/>
            </a:pPr>
            <a:r>
              <a:rPr lang="en-US" sz="950" b="1" dirty="0">
                <a:solidFill>
                  <a:srgbClr val="3B3535"/>
                </a:solidFill>
                <a:latin typeface="Sora Light" pitchFamily="34" charset="0"/>
                <a:ea typeface="Sora Light" pitchFamily="34" charset="-122"/>
                <a:cs typeface="Sora Light" pitchFamily="34" charset="-120"/>
              </a:rPr>
              <a:t>Traceability</a:t>
            </a:r>
            <a:endParaRPr lang="en-US" sz="950" dirty="0"/>
          </a:p>
        </p:txBody>
      </p:sp>
      <p:sp>
        <p:nvSpPr>
          <p:cNvPr id="9" name="Text 7"/>
          <p:cNvSpPr/>
          <p:nvPr/>
        </p:nvSpPr>
        <p:spPr>
          <a:xfrm>
            <a:off x="6312575" y="2018943"/>
            <a:ext cx="1500545" cy="194667"/>
          </a:xfrm>
          <a:prstGeom prst="rect">
            <a:avLst/>
          </a:prstGeom>
          <a:noFill/>
          <a:ln/>
        </p:spPr>
        <p:txBody>
          <a:bodyPr wrap="none" lIns="0" tIns="0" rIns="0" bIns="0" rtlCol="0" anchor="t"/>
          <a:lstStyle/>
          <a:p>
            <a:pPr algn="l" indent="0" marL="0">
              <a:lnSpc>
                <a:spcPts val="1500"/>
              </a:lnSpc>
              <a:buNone/>
            </a:pPr>
            <a:r>
              <a:rPr lang="en-US" sz="950" b="1" dirty="0">
                <a:solidFill>
                  <a:srgbClr val="3B3535"/>
                </a:solidFill>
                <a:latin typeface="Sora Light" pitchFamily="34" charset="0"/>
                <a:ea typeface="Sora Light" pitchFamily="34" charset="-122"/>
                <a:cs typeface="Sora Light" pitchFamily="34" charset="-120"/>
              </a:rPr>
              <a:t>Deforestation-Free</a:t>
            </a:r>
            <a:endParaRPr lang="en-US" sz="950" dirty="0"/>
          </a:p>
        </p:txBody>
      </p:sp>
      <p:sp>
        <p:nvSpPr>
          <p:cNvPr id="10" name="Text 8"/>
          <p:cNvSpPr/>
          <p:nvPr/>
        </p:nvSpPr>
        <p:spPr>
          <a:xfrm>
            <a:off x="8064103" y="2018943"/>
            <a:ext cx="1066443" cy="194667"/>
          </a:xfrm>
          <a:prstGeom prst="rect">
            <a:avLst/>
          </a:prstGeom>
          <a:noFill/>
          <a:ln/>
        </p:spPr>
        <p:txBody>
          <a:bodyPr wrap="none" lIns="0" tIns="0" rIns="0" bIns="0" rtlCol="0" anchor="t"/>
          <a:lstStyle/>
          <a:p>
            <a:pPr algn="l" indent="0" marL="0">
              <a:lnSpc>
                <a:spcPts val="1500"/>
              </a:lnSpc>
              <a:buNone/>
            </a:pPr>
            <a:r>
              <a:rPr lang="en-US" sz="950" b="1" dirty="0">
                <a:solidFill>
                  <a:srgbClr val="3B3535"/>
                </a:solidFill>
                <a:latin typeface="Sora Light" pitchFamily="34" charset="0"/>
                <a:ea typeface="Sora Light" pitchFamily="34" charset="-122"/>
                <a:cs typeface="Sora Light" pitchFamily="34" charset="-120"/>
              </a:rPr>
              <a:t>Est. Coverage</a:t>
            </a:r>
            <a:endParaRPr lang="en-US" sz="950" dirty="0"/>
          </a:p>
        </p:txBody>
      </p:sp>
      <p:sp>
        <p:nvSpPr>
          <p:cNvPr id="11" name="Shape 9"/>
          <p:cNvSpPr/>
          <p:nvPr/>
        </p:nvSpPr>
        <p:spPr>
          <a:xfrm>
            <a:off x="494348" y="2294215"/>
            <a:ext cx="8757880" cy="550545"/>
          </a:xfrm>
          <a:prstGeom prst="rect">
            <a:avLst/>
          </a:prstGeom>
          <a:solidFill>
            <a:srgbClr val="000000">
              <a:alpha val="4000"/>
            </a:srgbClr>
          </a:solidFill>
          <a:ln/>
        </p:spPr>
      </p:sp>
      <p:sp>
        <p:nvSpPr>
          <p:cNvPr id="12" name="Text 10"/>
          <p:cNvSpPr/>
          <p:nvPr/>
        </p:nvSpPr>
        <p:spPr>
          <a:xfrm>
            <a:off x="616268" y="2374821"/>
            <a:ext cx="1942267"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Fairtrade</a:t>
            </a:r>
            <a:endParaRPr lang="en-US" sz="950" dirty="0"/>
          </a:p>
        </p:txBody>
      </p:sp>
      <p:sp>
        <p:nvSpPr>
          <p:cNvPr id="13" name="Text 11"/>
          <p:cNvSpPr/>
          <p:nvPr/>
        </p:nvSpPr>
        <p:spPr>
          <a:xfrm>
            <a:off x="2809518" y="2374821"/>
            <a:ext cx="1500545" cy="389334"/>
          </a:xfrm>
          <a:prstGeom prst="rect">
            <a:avLst/>
          </a:prstGeom>
          <a:noFill/>
          <a:ln/>
        </p:spPr>
        <p:txBody>
          <a:bodyPr wrap="squar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Price floor, premium, worker rights</a:t>
            </a:r>
            <a:endParaRPr lang="en-US" sz="950" dirty="0"/>
          </a:p>
        </p:txBody>
      </p:sp>
      <p:sp>
        <p:nvSpPr>
          <p:cNvPr id="14" name="Text 12"/>
          <p:cNvSpPr/>
          <p:nvPr/>
        </p:nvSpPr>
        <p:spPr>
          <a:xfrm>
            <a:off x="4561046" y="2374821"/>
            <a:ext cx="1500545"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Batch/lot level</a:t>
            </a:r>
            <a:endParaRPr lang="en-US" sz="950" dirty="0"/>
          </a:p>
        </p:txBody>
      </p:sp>
      <p:sp>
        <p:nvSpPr>
          <p:cNvPr id="15" name="Text 13"/>
          <p:cNvSpPr/>
          <p:nvPr/>
        </p:nvSpPr>
        <p:spPr>
          <a:xfrm>
            <a:off x="6312575" y="2374821"/>
            <a:ext cx="1500545"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Increasingly required</a:t>
            </a:r>
            <a:endParaRPr lang="en-US" sz="950" dirty="0"/>
          </a:p>
        </p:txBody>
      </p:sp>
      <p:sp>
        <p:nvSpPr>
          <p:cNvPr id="16" name="Text 14"/>
          <p:cNvSpPr/>
          <p:nvPr/>
        </p:nvSpPr>
        <p:spPr>
          <a:xfrm>
            <a:off x="8064103" y="2374821"/>
            <a:ext cx="1066443"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5–6%</a:t>
            </a:r>
            <a:endParaRPr lang="en-US" sz="950" dirty="0"/>
          </a:p>
        </p:txBody>
      </p:sp>
      <p:sp>
        <p:nvSpPr>
          <p:cNvPr id="17" name="Shape 15"/>
          <p:cNvSpPr/>
          <p:nvPr/>
        </p:nvSpPr>
        <p:spPr>
          <a:xfrm>
            <a:off x="494348" y="2844760"/>
            <a:ext cx="8757880" cy="550545"/>
          </a:xfrm>
          <a:prstGeom prst="rect">
            <a:avLst/>
          </a:prstGeom>
          <a:solidFill>
            <a:srgbClr val="FFFFFF">
              <a:alpha val="4000"/>
            </a:srgbClr>
          </a:solidFill>
          <a:ln/>
        </p:spPr>
      </p:sp>
      <p:sp>
        <p:nvSpPr>
          <p:cNvPr id="18" name="Text 16"/>
          <p:cNvSpPr/>
          <p:nvPr/>
        </p:nvSpPr>
        <p:spPr>
          <a:xfrm>
            <a:off x="616268" y="2925366"/>
            <a:ext cx="1942267" cy="389334"/>
          </a:xfrm>
          <a:prstGeom prst="rect">
            <a:avLst/>
          </a:prstGeom>
          <a:noFill/>
          <a:ln/>
        </p:spPr>
        <p:txBody>
          <a:bodyPr wrap="squar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Rainforest Alliance (UTZ merged)</a:t>
            </a:r>
            <a:endParaRPr lang="en-US" sz="950" dirty="0"/>
          </a:p>
        </p:txBody>
      </p:sp>
      <p:sp>
        <p:nvSpPr>
          <p:cNvPr id="19" name="Text 17"/>
          <p:cNvSpPr/>
          <p:nvPr/>
        </p:nvSpPr>
        <p:spPr>
          <a:xfrm>
            <a:off x="2809518" y="2925366"/>
            <a:ext cx="1500545" cy="389334"/>
          </a:xfrm>
          <a:prstGeom prst="rect">
            <a:avLst/>
          </a:prstGeom>
          <a:noFill/>
          <a:ln/>
        </p:spPr>
        <p:txBody>
          <a:bodyPr wrap="squar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Biodiversity, climate-smart ag</a:t>
            </a:r>
            <a:endParaRPr lang="en-US" sz="950" dirty="0"/>
          </a:p>
        </p:txBody>
      </p:sp>
      <p:sp>
        <p:nvSpPr>
          <p:cNvPr id="20" name="Text 18"/>
          <p:cNvSpPr/>
          <p:nvPr/>
        </p:nvSpPr>
        <p:spPr>
          <a:xfrm>
            <a:off x="4561046" y="2925366"/>
            <a:ext cx="1500545"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Mass balance or IP</a:t>
            </a:r>
            <a:endParaRPr lang="en-US" sz="950" dirty="0"/>
          </a:p>
        </p:txBody>
      </p:sp>
      <p:sp>
        <p:nvSpPr>
          <p:cNvPr id="21" name="Text 19"/>
          <p:cNvSpPr/>
          <p:nvPr/>
        </p:nvSpPr>
        <p:spPr>
          <a:xfrm>
            <a:off x="6312575" y="2925366"/>
            <a:ext cx="1500545"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Yes, explicit criteria</a:t>
            </a:r>
            <a:endParaRPr lang="en-US" sz="950" dirty="0"/>
          </a:p>
        </p:txBody>
      </p:sp>
      <p:sp>
        <p:nvSpPr>
          <p:cNvPr id="22" name="Text 20"/>
          <p:cNvSpPr/>
          <p:nvPr/>
        </p:nvSpPr>
        <p:spPr>
          <a:xfrm>
            <a:off x="8064103" y="2925366"/>
            <a:ext cx="1066443"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20–25%</a:t>
            </a:r>
            <a:endParaRPr lang="en-US" sz="950" dirty="0"/>
          </a:p>
        </p:txBody>
      </p:sp>
      <p:sp>
        <p:nvSpPr>
          <p:cNvPr id="23" name="Shape 21"/>
          <p:cNvSpPr/>
          <p:nvPr/>
        </p:nvSpPr>
        <p:spPr>
          <a:xfrm>
            <a:off x="494348" y="3395305"/>
            <a:ext cx="8757880" cy="355878"/>
          </a:xfrm>
          <a:prstGeom prst="rect">
            <a:avLst/>
          </a:prstGeom>
          <a:solidFill>
            <a:srgbClr val="000000">
              <a:alpha val="4000"/>
            </a:srgbClr>
          </a:solidFill>
          <a:ln/>
        </p:spPr>
      </p:sp>
      <p:sp>
        <p:nvSpPr>
          <p:cNvPr id="24" name="Text 22"/>
          <p:cNvSpPr/>
          <p:nvPr/>
        </p:nvSpPr>
        <p:spPr>
          <a:xfrm>
            <a:off x="616268" y="3475911"/>
            <a:ext cx="1942267"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Organic</a:t>
            </a:r>
            <a:endParaRPr lang="en-US" sz="950" dirty="0"/>
          </a:p>
        </p:txBody>
      </p:sp>
      <p:sp>
        <p:nvSpPr>
          <p:cNvPr id="25" name="Text 23"/>
          <p:cNvSpPr/>
          <p:nvPr/>
        </p:nvSpPr>
        <p:spPr>
          <a:xfrm>
            <a:off x="2809518" y="3475911"/>
            <a:ext cx="1500545"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No synthetic inputs</a:t>
            </a:r>
            <a:endParaRPr lang="en-US" sz="950" dirty="0"/>
          </a:p>
        </p:txBody>
      </p:sp>
      <p:sp>
        <p:nvSpPr>
          <p:cNvPr id="26" name="Text 24"/>
          <p:cNvSpPr/>
          <p:nvPr/>
        </p:nvSpPr>
        <p:spPr>
          <a:xfrm>
            <a:off x="4561046" y="3475911"/>
            <a:ext cx="1500545"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Certified chain</a:t>
            </a:r>
            <a:endParaRPr lang="en-US" sz="950" dirty="0"/>
          </a:p>
        </p:txBody>
      </p:sp>
      <p:sp>
        <p:nvSpPr>
          <p:cNvPr id="27" name="Text 25"/>
          <p:cNvSpPr/>
          <p:nvPr/>
        </p:nvSpPr>
        <p:spPr>
          <a:xfrm>
            <a:off x="6312575" y="3475911"/>
            <a:ext cx="1500545"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Implicit, not universal</a:t>
            </a:r>
            <a:endParaRPr lang="en-US" sz="950" dirty="0"/>
          </a:p>
        </p:txBody>
      </p:sp>
      <p:sp>
        <p:nvSpPr>
          <p:cNvPr id="28" name="Text 26"/>
          <p:cNvSpPr/>
          <p:nvPr/>
        </p:nvSpPr>
        <p:spPr>
          <a:xfrm>
            <a:off x="8064103" y="3475911"/>
            <a:ext cx="1066443"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7–8%</a:t>
            </a:r>
            <a:endParaRPr lang="en-US" sz="950" dirty="0"/>
          </a:p>
        </p:txBody>
      </p:sp>
      <p:sp>
        <p:nvSpPr>
          <p:cNvPr id="29" name="Shape 27"/>
          <p:cNvSpPr/>
          <p:nvPr/>
        </p:nvSpPr>
        <p:spPr>
          <a:xfrm>
            <a:off x="494348" y="3751183"/>
            <a:ext cx="8757880" cy="355878"/>
          </a:xfrm>
          <a:prstGeom prst="rect">
            <a:avLst/>
          </a:prstGeom>
          <a:solidFill>
            <a:srgbClr val="FFFFFF">
              <a:alpha val="4000"/>
            </a:srgbClr>
          </a:solidFill>
          <a:ln/>
        </p:spPr>
      </p:sp>
      <p:sp>
        <p:nvSpPr>
          <p:cNvPr id="30" name="Text 28"/>
          <p:cNvSpPr/>
          <p:nvPr/>
        </p:nvSpPr>
        <p:spPr>
          <a:xfrm>
            <a:off x="616268" y="3831788"/>
            <a:ext cx="1942267"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4C</a:t>
            </a:r>
            <a:endParaRPr lang="en-US" sz="950" dirty="0"/>
          </a:p>
        </p:txBody>
      </p:sp>
      <p:sp>
        <p:nvSpPr>
          <p:cNvPr id="31" name="Text 29"/>
          <p:cNvSpPr/>
          <p:nvPr/>
        </p:nvSpPr>
        <p:spPr>
          <a:xfrm>
            <a:off x="2809518" y="3831788"/>
            <a:ext cx="1500545"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Baseline good practices</a:t>
            </a:r>
            <a:endParaRPr lang="en-US" sz="950" dirty="0"/>
          </a:p>
        </p:txBody>
      </p:sp>
      <p:sp>
        <p:nvSpPr>
          <p:cNvPr id="32" name="Text 30"/>
          <p:cNvSpPr/>
          <p:nvPr/>
        </p:nvSpPr>
        <p:spPr>
          <a:xfrm>
            <a:off x="4561046" y="3831788"/>
            <a:ext cx="1500545"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Mass balance</a:t>
            </a:r>
            <a:endParaRPr lang="en-US" sz="950" dirty="0"/>
          </a:p>
        </p:txBody>
      </p:sp>
      <p:sp>
        <p:nvSpPr>
          <p:cNvPr id="33" name="Text 31"/>
          <p:cNvSpPr/>
          <p:nvPr/>
        </p:nvSpPr>
        <p:spPr>
          <a:xfrm>
            <a:off x="6312575" y="3831788"/>
            <a:ext cx="1500545"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Baseline checks</a:t>
            </a:r>
            <a:endParaRPr lang="en-US" sz="950" dirty="0"/>
          </a:p>
        </p:txBody>
      </p:sp>
      <p:sp>
        <p:nvSpPr>
          <p:cNvPr id="34" name="Text 32"/>
          <p:cNvSpPr/>
          <p:nvPr/>
        </p:nvSpPr>
        <p:spPr>
          <a:xfrm>
            <a:off x="8064103" y="3831788"/>
            <a:ext cx="1066443"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10–15%</a:t>
            </a:r>
            <a:endParaRPr lang="en-US" sz="950" dirty="0"/>
          </a:p>
        </p:txBody>
      </p:sp>
      <p:sp>
        <p:nvSpPr>
          <p:cNvPr id="35" name="Shape 33"/>
          <p:cNvSpPr/>
          <p:nvPr/>
        </p:nvSpPr>
        <p:spPr>
          <a:xfrm>
            <a:off x="494348" y="4107061"/>
            <a:ext cx="8757880" cy="550545"/>
          </a:xfrm>
          <a:prstGeom prst="rect">
            <a:avLst/>
          </a:prstGeom>
          <a:solidFill>
            <a:srgbClr val="000000">
              <a:alpha val="4000"/>
            </a:srgbClr>
          </a:solidFill>
          <a:ln/>
        </p:spPr>
      </p:sp>
      <p:sp>
        <p:nvSpPr>
          <p:cNvPr id="36" name="Text 34"/>
          <p:cNvSpPr/>
          <p:nvPr/>
        </p:nvSpPr>
        <p:spPr>
          <a:xfrm>
            <a:off x="616268" y="4187666"/>
            <a:ext cx="1942267"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Direct Trade (various)</a:t>
            </a:r>
            <a:endParaRPr lang="en-US" sz="950" dirty="0"/>
          </a:p>
        </p:txBody>
      </p:sp>
      <p:sp>
        <p:nvSpPr>
          <p:cNvPr id="37" name="Text 35"/>
          <p:cNvSpPr/>
          <p:nvPr/>
        </p:nvSpPr>
        <p:spPr>
          <a:xfrm>
            <a:off x="2809518" y="4187666"/>
            <a:ext cx="1500545" cy="389334"/>
          </a:xfrm>
          <a:prstGeom prst="rect">
            <a:avLst/>
          </a:prstGeom>
          <a:noFill/>
          <a:ln/>
        </p:spPr>
        <p:txBody>
          <a:bodyPr wrap="squar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Relationship, quality premiums</a:t>
            </a:r>
            <a:endParaRPr lang="en-US" sz="950" dirty="0"/>
          </a:p>
        </p:txBody>
      </p:sp>
      <p:sp>
        <p:nvSpPr>
          <p:cNvPr id="38" name="Text 36"/>
          <p:cNvSpPr/>
          <p:nvPr/>
        </p:nvSpPr>
        <p:spPr>
          <a:xfrm>
            <a:off x="4561046" y="4187666"/>
            <a:ext cx="1500545" cy="389334"/>
          </a:xfrm>
          <a:prstGeom prst="rect">
            <a:avLst/>
          </a:prstGeom>
          <a:noFill/>
          <a:ln/>
        </p:spPr>
        <p:txBody>
          <a:bodyPr wrap="squar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Often strong, non-standardized</a:t>
            </a:r>
            <a:endParaRPr lang="en-US" sz="950" dirty="0"/>
          </a:p>
        </p:txBody>
      </p:sp>
      <p:sp>
        <p:nvSpPr>
          <p:cNvPr id="39" name="Text 37"/>
          <p:cNvSpPr/>
          <p:nvPr/>
        </p:nvSpPr>
        <p:spPr>
          <a:xfrm>
            <a:off x="6312575" y="4187666"/>
            <a:ext cx="1500545"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Buyer policy dependent</a:t>
            </a:r>
            <a:endParaRPr lang="en-US" sz="950" dirty="0"/>
          </a:p>
        </p:txBody>
      </p:sp>
      <p:sp>
        <p:nvSpPr>
          <p:cNvPr id="40" name="Text 38"/>
          <p:cNvSpPr/>
          <p:nvPr/>
        </p:nvSpPr>
        <p:spPr>
          <a:xfrm>
            <a:off x="8064103" y="4187666"/>
            <a:ext cx="1066443"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Variable</a:t>
            </a:r>
            <a:endParaRPr lang="en-US" sz="950" dirty="0"/>
          </a:p>
        </p:txBody>
      </p:sp>
      <p:sp>
        <p:nvSpPr>
          <p:cNvPr id="41" name="Text 39"/>
          <p:cNvSpPr/>
          <p:nvPr/>
        </p:nvSpPr>
        <p:spPr>
          <a:xfrm>
            <a:off x="9564172" y="1915597"/>
            <a:ext cx="1686520" cy="200144"/>
          </a:xfrm>
          <a:prstGeom prst="rect">
            <a:avLst/>
          </a:prstGeom>
          <a:noFill/>
          <a:ln/>
        </p:spPr>
        <p:txBody>
          <a:bodyPr wrap="none" lIns="0" tIns="0" rIns="0" bIns="0" rtlCol="0" anchor="t"/>
          <a:lstStyle/>
          <a:p>
            <a:pPr algn="l" indent="0" marL="0">
              <a:lnSpc>
                <a:spcPts val="1550"/>
              </a:lnSpc>
              <a:buNone/>
            </a:pPr>
            <a:r>
              <a:rPr lang="en-US" sz="1250" dirty="0">
                <a:solidFill>
                  <a:srgbClr val="1F1E1E"/>
                </a:solidFill>
                <a:latin typeface="Sora Semi Bold" pitchFamily="34" charset="0"/>
                <a:ea typeface="Sora Semi Bold" pitchFamily="34" charset="-122"/>
                <a:cs typeface="Sora Semi Bold" pitchFamily="34" charset="-120"/>
              </a:rPr>
              <a:t>Uncertified Volumes</a:t>
            </a:r>
            <a:endParaRPr lang="en-US" sz="1250" dirty="0"/>
          </a:p>
        </p:txBody>
      </p:sp>
      <p:sp>
        <p:nvSpPr>
          <p:cNvPr id="42" name="Text 40"/>
          <p:cNvSpPr/>
          <p:nvPr/>
        </p:nvSpPr>
        <p:spPr>
          <a:xfrm>
            <a:off x="9564172" y="2237423"/>
            <a:ext cx="4587002" cy="389334"/>
          </a:xfrm>
          <a:prstGeom prst="rect">
            <a:avLst/>
          </a:prstGeom>
          <a:noFill/>
          <a:ln/>
        </p:spPr>
        <p:txBody>
          <a:bodyPr wrap="square" lIns="0" tIns="0" rIns="0" bIns="0" rtlCol="0" anchor="t"/>
          <a:lstStyle/>
          <a:p>
            <a:pPr algn="l" indent="0" marL="0">
              <a:lnSpc>
                <a:spcPts val="1500"/>
              </a:lnSpc>
              <a:buNone/>
            </a:pPr>
            <a:r>
              <a:rPr lang="en-US" sz="950" b="1" dirty="0">
                <a:solidFill>
                  <a:srgbClr val="3B3535"/>
                </a:solidFill>
                <a:latin typeface="Sora Light" pitchFamily="34" charset="0"/>
                <a:ea typeface="Sora Light" pitchFamily="34" charset="-122"/>
                <a:cs typeface="Sora Light" pitchFamily="34" charset="-120"/>
              </a:rPr>
              <a:t>50%+</a:t>
            </a:r>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 of global coffee flows without third-party certification, relying instead on buyer audits, origin reputation, or no formal verification</a:t>
            </a:r>
            <a:endParaRPr lang="en-US" sz="950" dirty="0"/>
          </a:p>
        </p:txBody>
      </p:sp>
      <p:sp>
        <p:nvSpPr>
          <p:cNvPr id="43" name="Shape 41"/>
          <p:cNvSpPr/>
          <p:nvPr/>
        </p:nvSpPr>
        <p:spPr>
          <a:xfrm>
            <a:off x="486727" y="4938832"/>
            <a:ext cx="6767632" cy="1106686"/>
          </a:xfrm>
          <a:prstGeom prst="roundRect">
            <a:avLst>
              <a:gd name="adj" fmla="val 4618"/>
            </a:avLst>
          </a:prstGeom>
          <a:solidFill>
            <a:srgbClr val="FFFFFF"/>
          </a:solidFill>
          <a:ln w="15240">
            <a:solidFill>
              <a:srgbClr val="DFB8BC"/>
            </a:solidFill>
            <a:prstDash val="solid"/>
          </a:ln>
        </p:spPr>
      </p:sp>
      <p:sp>
        <p:nvSpPr>
          <p:cNvPr id="44" name="Shape 42"/>
          <p:cNvSpPr/>
          <p:nvPr/>
        </p:nvSpPr>
        <p:spPr>
          <a:xfrm>
            <a:off x="501968" y="4954072"/>
            <a:ext cx="6737152" cy="365046"/>
          </a:xfrm>
          <a:prstGeom prst="roundRect">
            <a:avLst>
              <a:gd name="adj" fmla="val 8991"/>
            </a:avLst>
          </a:prstGeom>
          <a:solidFill>
            <a:srgbClr val="F9D2D6"/>
          </a:solidFill>
          <a:ln/>
        </p:spPr>
      </p:sp>
      <p:pic>
        <p:nvPicPr>
          <p:cNvPr id="4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779282" y="5041463"/>
            <a:ext cx="182523" cy="182523"/>
          </a:xfrm>
          <a:prstGeom prst="rect">
            <a:avLst/>
          </a:prstGeom>
        </p:spPr>
      </p:pic>
      <p:sp>
        <p:nvSpPr>
          <p:cNvPr id="46" name="Text 43"/>
          <p:cNvSpPr/>
          <p:nvPr/>
        </p:nvSpPr>
        <p:spPr>
          <a:xfrm>
            <a:off x="623649" y="5440799"/>
            <a:ext cx="1601153" cy="200144"/>
          </a:xfrm>
          <a:prstGeom prst="rect">
            <a:avLst/>
          </a:prstGeom>
          <a:noFill/>
          <a:ln/>
        </p:spPr>
        <p:txBody>
          <a:bodyPr wrap="none" lIns="0" tIns="0" rIns="0" bIns="0" rtlCol="0" anchor="t"/>
          <a:lstStyle/>
          <a:p>
            <a:pPr algn="l" indent="0" marL="0">
              <a:lnSpc>
                <a:spcPts val="1550"/>
              </a:lnSpc>
              <a:buNone/>
            </a:pPr>
            <a:r>
              <a:rPr lang="en-US" sz="1250" dirty="0">
                <a:solidFill>
                  <a:srgbClr val="3B3535"/>
                </a:solidFill>
                <a:latin typeface="Sora Semi Bold" pitchFamily="34" charset="0"/>
                <a:ea typeface="Sora Semi Bold" pitchFamily="34" charset="-122"/>
                <a:cs typeface="Sora Semi Bold" pitchFamily="34" charset="-120"/>
              </a:rPr>
              <a:t>Price &amp; Premium</a:t>
            </a:r>
            <a:endParaRPr lang="en-US" sz="1250" dirty="0"/>
          </a:p>
        </p:txBody>
      </p:sp>
      <p:sp>
        <p:nvSpPr>
          <p:cNvPr id="47" name="Text 44"/>
          <p:cNvSpPr/>
          <p:nvPr/>
        </p:nvSpPr>
        <p:spPr>
          <a:xfrm>
            <a:off x="623649" y="5713928"/>
            <a:ext cx="6493788"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Fairtrade guarantees floor pricing; Direct Trade often pays higher premiums but lacks standardization</a:t>
            </a:r>
            <a:endParaRPr lang="en-US" sz="950" dirty="0"/>
          </a:p>
        </p:txBody>
      </p:sp>
      <p:sp>
        <p:nvSpPr>
          <p:cNvPr id="48" name="Shape 45"/>
          <p:cNvSpPr/>
          <p:nvPr/>
        </p:nvSpPr>
        <p:spPr>
          <a:xfrm>
            <a:off x="7376041" y="4938832"/>
            <a:ext cx="6767632" cy="1106686"/>
          </a:xfrm>
          <a:prstGeom prst="roundRect">
            <a:avLst>
              <a:gd name="adj" fmla="val 4618"/>
            </a:avLst>
          </a:prstGeom>
          <a:solidFill>
            <a:srgbClr val="FFFFFF"/>
          </a:solidFill>
          <a:ln w="15240">
            <a:solidFill>
              <a:srgbClr val="DFB8BC"/>
            </a:solidFill>
            <a:prstDash val="solid"/>
          </a:ln>
        </p:spPr>
      </p:sp>
      <p:sp>
        <p:nvSpPr>
          <p:cNvPr id="49" name="Shape 46"/>
          <p:cNvSpPr/>
          <p:nvPr/>
        </p:nvSpPr>
        <p:spPr>
          <a:xfrm>
            <a:off x="7391281" y="4954072"/>
            <a:ext cx="6737152" cy="365046"/>
          </a:xfrm>
          <a:prstGeom prst="roundRect">
            <a:avLst>
              <a:gd name="adj" fmla="val 8991"/>
            </a:avLst>
          </a:prstGeom>
          <a:solidFill>
            <a:srgbClr val="F9D2D6"/>
          </a:solidFill>
          <a:ln/>
        </p:spPr>
      </p:sp>
      <p:pic>
        <p:nvPicPr>
          <p:cNvPr id="5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68595" y="5041463"/>
            <a:ext cx="182523" cy="182523"/>
          </a:xfrm>
          <a:prstGeom prst="rect">
            <a:avLst/>
          </a:prstGeom>
        </p:spPr>
      </p:pic>
      <p:sp>
        <p:nvSpPr>
          <p:cNvPr id="51" name="Text 47"/>
          <p:cNvSpPr/>
          <p:nvPr/>
        </p:nvSpPr>
        <p:spPr>
          <a:xfrm>
            <a:off x="7512963" y="5440799"/>
            <a:ext cx="1821775" cy="200144"/>
          </a:xfrm>
          <a:prstGeom prst="rect">
            <a:avLst/>
          </a:prstGeom>
          <a:noFill/>
          <a:ln/>
        </p:spPr>
        <p:txBody>
          <a:bodyPr wrap="none" lIns="0" tIns="0" rIns="0" bIns="0" rtlCol="0" anchor="t"/>
          <a:lstStyle/>
          <a:p>
            <a:pPr algn="l" indent="0" marL="0">
              <a:lnSpc>
                <a:spcPts val="1550"/>
              </a:lnSpc>
              <a:buNone/>
            </a:pPr>
            <a:r>
              <a:rPr lang="en-US" sz="1250" dirty="0">
                <a:solidFill>
                  <a:srgbClr val="3B3535"/>
                </a:solidFill>
                <a:latin typeface="Sora Semi Bold" pitchFamily="34" charset="0"/>
                <a:ea typeface="Sora Semi Bold" pitchFamily="34" charset="-122"/>
                <a:cs typeface="Sora Semi Bold" pitchFamily="34" charset="-120"/>
              </a:rPr>
              <a:t>Biodiversity &amp; Climate</a:t>
            </a:r>
            <a:endParaRPr lang="en-US" sz="1250" dirty="0"/>
          </a:p>
        </p:txBody>
      </p:sp>
      <p:sp>
        <p:nvSpPr>
          <p:cNvPr id="52" name="Text 48"/>
          <p:cNvSpPr/>
          <p:nvPr/>
        </p:nvSpPr>
        <p:spPr>
          <a:xfrm>
            <a:off x="7512963" y="5713928"/>
            <a:ext cx="6493788"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Rainforest Alliance and Organic emphasize ecosystem services; others less prescriptive</a:t>
            </a:r>
            <a:endParaRPr lang="en-US" sz="950" dirty="0"/>
          </a:p>
        </p:txBody>
      </p:sp>
      <p:sp>
        <p:nvSpPr>
          <p:cNvPr id="53" name="Shape 49"/>
          <p:cNvSpPr/>
          <p:nvPr/>
        </p:nvSpPr>
        <p:spPr>
          <a:xfrm>
            <a:off x="486727" y="6167199"/>
            <a:ext cx="6767632" cy="1106686"/>
          </a:xfrm>
          <a:prstGeom prst="roundRect">
            <a:avLst>
              <a:gd name="adj" fmla="val 4618"/>
            </a:avLst>
          </a:prstGeom>
          <a:solidFill>
            <a:srgbClr val="FFFFFF"/>
          </a:solidFill>
          <a:ln w="15240">
            <a:solidFill>
              <a:srgbClr val="DFB8BC"/>
            </a:solidFill>
            <a:prstDash val="solid"/>
          </a:ln>
        </p:spPr>
      </p:sp>
      <p:sp>
        <p:nvSpPr>
          <p:cNvPr id="54" name="Shape 50"/>
          <p:cNvSpPr/>
          <p:nvPr/>
        </p:nvSpPr>
        <p:spPr>
          <a:xfrm>
            <a:off x="501968" y="6182439"/>
            <a:ext cx="6737152" cy="365046"/>
          </a:xfrm>
          <a:prstGeom prst="roundRect">
            <a:avLst>
              <a:gd name="adj" fmla="val 8991"/>
            </a:avLst>
          </a:prstGeom>
          <a:solidFill>
            <a:srgbClr val="F9D2D6"/>
          </a:solidFill>
          <a:ln/>
        </p:spPr>
      </p:sp>
      <p:pic>
        <p:nvPicPr>
          <p:cNvPr id="5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79282" y="6269831"/>
            <a:ext cx="182523" cy="182523"/>
          </a:xfrm>
          <a:prstGeom prst="rect">
            <a:avLst/>
          </a:prstGeom>
        </p:spPr>
      </p:pic>
      <p:sp>
        <p:nvSpPr>
          <p:cNvPr id="56" name="Text 51"/>
          <p:cNvSpPr/>
          <p:nvPr/>
        </p:nvSpPr>
        <p:spPr>
          <a:xfrm>
            <a:off x="623649" y="6669167"/>
            <a:ext cx="1601153" cy="200144"/>
          </a:xfrm>
          <a:prstGeom prst="rect">
            <a:avLst/>
          </a:prstGeom>
          <a:noFill/>
          <a:ln/>
        </p:spPr>
        <p:txBody>
          <a:bodyPr wrap="none" lIns="0" tIns="0" rIns="0" bIns="0" rtlCol="0" anchor="t"/>
          <a:lstStyle/>
          <a:p>
            <a:pPr algn="l" indent="0" marL="0">
              <a:lnSpc>
                <a:spcPts val="1550"/>
              </a:lnSpc>
              <a:buNone/>
            </a:pPr>
            <a:r>
              <a:rPr lang="en-US" sz="1250" dirty="0">
                <a:solidFill>
                  <a:srgbClr val="3B3535"/>
                </a:solidFill>
                <a:latin typeface="Sora Semi Bold" pitchFamily="34" charset="0"/>
                <a:ea typeface="Sora Semi Bold" pitchFamily="34" charset="-122"/>
                <a:cs typeface="Sora Semi Bold" pitchFamily="34" charset="-120"/>
              </a:rPr>
              <a:t>Social Standards</a:t>
            </a:r>
            <a:endParaRPr lang="en-US" sz="1250" dirty="0"/>
          </a:p>
        </p:txBody>
      </p:sp>
      <p:sp>
        <p:nvSpPr>
          <p:cNvPr id="57" name="Text 52"/>
          <p:cNvSpPr/>
          <p:nvPr/>
        </p:nvSpPr>
        <p:spPr>
          <a:xfrm>
            <a:off x="623649" y="6942296"/>
            <a:ext cx="6493788"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Fairtrade leads on labor rights and community investment; 4C sets baseline expectations</a:t>
            </a:r>
            <a:endParaRPr lang="en-US" sz="950" dirty="0"/>
          </a:p>
        </p:txBody>
      </p:sp>
      <p:sp>
        <p:nvSpPr>
          <p:cNvPr id="58" name="Shape 53"/>
          <p:cNvSpPr/>
          <p:nvPr/>
        </p:nvSpPr>
        <p:spPr>
          <a:xfrm>
            <a:off x="7376041" y="6167199"/>
            <a:ext cx="6767632" cy="1106686"/>
          </a:xfrm>
          <a:prstGeom prst="roundRect">
            <a:avLst>
              <a:gd name="adj" fmla="val 4618"/>
            </a:avLst>
          </a:prstGeom>
          <a:solidFill>
            <a:srgbClr val="FFFFFF"/>
          </a:solidFill>
          <a:ln w="15240">
            <a:solidFill>
              <a:srgbClr val="DFB8BC"/>
            </a:solidFill>
            <a:prstDash val="solid"/>
          </a:ln>
        </p:spPr>
      </p:sp>
      <p:sp>
        <p:nvSpPr>
          <p:cNvPr id="59" name="Shape 54"/>
          <p:cNvSpPr/>
          <p:nvPr/>
        </p:nvSpPr>
        <p:spPr>
          <a:xfrm>
            <a:off x="7391281" y="6182439"/>
            <a:ext cx="6737152" cy="365046"/>
          </a:xfrm>
          <a:prstGeom prst="roundRect">
            <a:avLst>
              <a:gd name="adj" fmla="val 8991"/>
            </a:avLst>
          </a:prstGeom>
          <a:solidFill>
            <a:srgbClr val="F9D2D6"/>
          </a:solidFill>
          <a:ln/>
        </p:spPr>
      </p:sp>
      <p:pic>
        <p:nvPicPr>
          <p:cNvPr id="6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68595" y="6269831"/>
            <a:ext cx="182523" cy="182523"/>
          </a:xfrm>
          <a:prstGeom prst="rect">
            <a:avLst/>
          </a:prstGeom>
        </p:spPr>
      </p:pic>
      <p:sp>
        <p:nvSpPr>
          <p:cNvPr id="61" name="Text 55"/>
          <p:cNvSpPr/>
          <p:nvPr/>
        </p:nvSpPr>
        <p:spPr>
          <a:xfrm>
            <a:off x="7512963" y="6669167"/>
            <a:ext cx="1601153" cy="200144"/>
          </a:xfrm>
          <a:prstGeom prst="rect">
            <a:avLst/>
          </a:prstGeom>
          <a:noFill/>
          <a:ln/>
        </p:spPr>
        <p:txBody>
          <a:bodyPr wrap="none" lIns="0" tIns="0" rIns="0" bIns="0" rtlCol="0" anchor="t"/>
          <a:lstStyle/>
          <a:p>
            <a:pPr algn="l" indent="0" marL="0">
              <a:lnSpc>
                <a:spcPts val="1550"/>
              </a:lnSpc>
              <a:buNone/>
            </a:pPr>
            <a:r>
              <a:rPr lang="en-US" sz="1250" dirty="0">
                <a:solidFill>
                  <a:srgbClr val="3B3535"/>
                </a:solidFill>
                <a:latin typeface="Sora Semi Bold" pitchFamily="34" charset="0"/>
                <a:ea typeface="Sora Semi Bold" pitchFamily="34" charset="-122"/>
                <a:cs typeface="Sora Semi Bold" pitchFamily="34" charset="-120"/>
              </a:rPr>
              <a:t>Deforestation-Free</a:t>
            </a:r>
            <a:endParaRPr lang="en-US" sz="1250" dirty="0"/>
          </a:p>
        </p:txBody>
      </p:sp>
      <p:sp>
        <p:nvSpPr>
          <p:cNvPr id="62" name="Text 56"/>
          <p:cNvSpPr/>
          <p:nvPr/>
        </p:nvSpPr>
        <p:spPr>
          <a:xfrm>
            <a:off x="7512963" y="6942296"/>
            <a:ext cx="6493788" cy="194667"/>
          </a:xfrm>
          <a:prstGeom prst="rect">
            <a:avLst/>
          </a:prstGeom>
          <a:noFill/>
          <a:ln/>
        </p:spPr>
        <p:txBody>
          <a:bodyPr wrap="non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Rainforest Alliance and emerging EU regulations drive explicit no-deforestation commitments</a:t>
            </a:r>
            <a:endParaRPr lang="en-US" sz="950" dirty="0"/>
          </a:p>
        </p:txBody>
      </p:sp>
      <p:sp>
        <p:nvSpPr>
          <p:cNvPr id="63" name="Text 57"/>
          <p:cNvSpPr/>
          <p:nvPr/>
        </p:nvSpPr>
        <p:spPr>
          <a:xfrm>
            <a:off x="486727" y="7410688"/>
            <a:ext cx="13656945" cy="389334"/>
          </a:xfrm>
          <a:prstGeom prst="rect">
            <a:avLst/>
          </a:prstGeom>
          <a:noFill/>
          <a:ln/>
        </p:spPr>
        <p:txBody>
          <a:bodyPr wrap="square" lIns="0" tIns="0" rIns="0" bIns="0" rtlCol="0" anchor="t"/>
          <a:lstStyle/>
          <a:p>
            <a:pPr algn="l" indent="0" marL="0">
              <a:lnSpc>
                <a:spcPts val="1500"/>
              </a:lnSpc>
              <a:buNone/>
            </a:pPr>
            <a:r>
              <a:rPr lang="en-US" sz="950" dirty="0">
                <a:solidFill>
                  <a:srgbClr val="3B3535"/>
                </a:solidFill>
                <a:latin typeface="Sora Light" pitchFamily="34" charset="0"/>
                <a:ea typeface="Sora Light" pitchFamily="34" charset="-122"/>
                <a:cs typeface="Sora Light" pitchFamily="34" charset="-120"/>
              </a:rPr>
              <a:t>Many buyers now blend certifications with proprietary supplier codes that address gaps—such as living income benchmarks, water stewardship, or traceability to GPS coordinates. Schemes continue to evolve in response to market demands and regulatory pressure.</a:t>
            </a:r>
            <a:endParaRPr lang="en-US" sz="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79095" y="260628"/>
            <a:ext cx="6111002"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Sora Semi Bold" pitchFamily="34" charset="0"/>
                <a:ea typeface="Sora Semi Bold" pitchFamily="34" charset="-122"/>
                <a:cs typeface="Sora Semi Bold" pitchFamily="34" charset="-120"/>
              </a:rPr>
              <a:t>Retail Margin Waterfall: Where Does the $15 Go?</a:t>
            </a:r>
            <a:endParaRPr lang="en-US" sz="1950" dirty="0"/>
          </a:p>
        </p:txBody>
      </p:sp>
      <p:sp>
        <p:nvSpPr>
          <p:cNvPr id="3" name="Text 1"/>
          <p:cNvSpPr/>
          <p:nvPr/>
        </p:nvSpPr>
        <p:spPr>
          <a:xfrm>
            <a:off x="379095" y="761881"/>
            <a:ext cx="13872210"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A typical 12-ounce retail bag priced at $15 flows through multiple hands before reaching the consumer. Farmers capture roughly 8% of the retail price—about $1.20 per bag—while retailers and roasters secure the largest margins. Understanding this value distribution is essential for assessing the feasibility of premium payments, sustainability investments, and supply chain financing.</a:t>
            </a:r>
            <a:endParaRPr lang="en-US" sz="700" dirty="0"/>
          </a:p>
        </p:txBody>
      </p:sp>
      <p:pic>
        <p:nvPicPr>
          <p:cNvPr id="4" name="Image 0" descr="preencoded.png">    </p:cNvPr>
          <p:cNvPicPr>
            <a:picLocks noChangeAspect="1"/>
          </p:cNvPicPr>
          <p:nvPr/>
        </p:nvPicPr>
        <p:blipFill>
          <a:blip r:embed="rId1"/>
          <a:stretch>
            <a:fillRect/>
          </a:stretch>
        </p:blipFill>
        <p:spPr>
          <a:xfrm>
            <a:off x="379095" y="1171575"/>
            <a:ext cx="13872210" cy="7768352"/>
          </a:xfrm>
          <a:prstGeom prst="rect">
            <a:avLst/>
          </a:prstGeom>
        </p:spPr>
      </p:pic>
      <p:sp>
        <p:nvSpPr>
          <p:cNvPr id="5" name="Text 2"/>
          <p:cNvSpPr/>
          <p:nvPr/>
        </p:nvSpPr>
        <p:spPr>
          <a:xfrm>
            <a:off x="2068592" y="9662636"/>
            <a:ext cx="1165860" cy="236934"/>
          </a:xfrm>
          <a:prstGeom prst="rect">
            <a:avLst/>
          </a:prstGeom>
          <a:noFill/>
          <a:ln/>
        </p:spPr>
        <p:txBody>
          <a:bodyPr wrap="none" lIns="0" tIns="0" rIns="0" bIns="0" rtlCol="0" anchor="t"/>
          <a:lstStyle/>
          <a:p>
            <a:pPr algn="ctr" indent="0" marL="0">
              <a:lnSpc>
                <a:spcPts val="1850"/>
              </a:lnSpc>
              <a:buNone/>
            </a:pPr>
            <a:r>
              <a:rPr lang="en-US" sz="1850" dirty="0">
                <a:solidFill>
                  <a:srgbClr val="3B3535"/>
                </a:solidFill>
                <a:latin typeface="Sora Semi Bold" pitchFamily="34" charset="0"/>
                <a:ea typeface="Sora Semi Bold" pitchFamily="34" charset="-122"/>
                <a:cs typeface="Sora Semi Bold" pitchFamily="34" charset="-120"/>
              </a:rPr>
              <a:t>8%</a:t>
            </a:r>
            <a:endParaRPr lang="en-US" sz="1850" dirty="0"/>
          </a:p>
        </p:txBody>
      </p:sp>
      <p:pic>
        <p:nvPicPr>
          <p:cNvPr id="6" name="Image 1" descr="preencoded.png">    </p:cNvPr>
          <p:cNvPicPr>
            <a:picLocks noChangeAspect="1"/>
          </p:cNvPicPr>
          <p:nvPr/>
        </p:nvPicPr>
        <p:blipFill>
          <a:blip r:embed="rId2"/>
          <a:stretch>
            <a:fillRect/>
          </a:stretch>
        </p:blipFill>
        <p:spPr>
          <a:xfrm>
            <a:off x="1940719" y="9070181"/>
            <a:ext cx="1421844" cy="1421844"/>
          </a:xfrm>
          <a:prstGeom prst="rect">
            <a:avLst/>
          </a:prstGeom>
        </p:spPr>
      </p:pic>
      <p:sp>
        <p:nvSpPr>
          <p:cNvPr id="7" name="Text 3"/>
          <p:cNvSpPr/>
          <p:nvPr/>
        </p:nvSpPr>
        <p:spPr>
          <a:xfrm>
            <a:off x="2027992" y="10610493"/>
            <a:ext cx="1247180" cy="155972"/>
          </a:xfrm>
          <a:prstGeom prst="rect">
            <a:avLst/>
          </a:prstGeom>
          <a:noFill/>
          <a:ln/>
        </p:spPr>
        <p:txBody>
          <a:bodyPr wrap="none" lIns="0" tIns="0" rIns="0" bIns="0" rtlCol="0" anchor="t"/>
          <a:lstStyle/>
          <a:p>
            <a:pPr algn="ctr"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Farmgate Share</a:t>
            </a:r>
            <a:endParaRPr lang="en-US" sz="950" dirty="0"/>
          </a:p>
        </p:txBody>
      </p:sp>
      <p:sp>
        <p:nvSpPr>
          <p:cNvPr id="8" name="Text 4"/>
          <p:cNvSpPr/>
          <p:nvPr/>
        </p:nvSpPr>
        <p:spPr>
          <a:xfrm>
            <a:off x="379095" y="10823258"/>
            <a:ext cx="4545092" cy="151567"/>
          </a:xfrm>
          <a:prstGeom prst="rect">
            <a:avLst/>
          </a:prstGeom>
          <a:noFill/>
          <a:ln/>
        </p:spPr>
        <p:txBody>
          <a:bodyPr wrap="none" lIns="0" tIns="0" rIns="0" bIns="0" rtlCol="0" anchor="t"/>
          <a:lstStyle/>
          <a:p>
            <a:pPr algn="ctr"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Farmer receives ~$1.20 of the $15 retail price</a:t>
            </a:r>
            <a:endParaRPr lang="en-US" sz="700" dirty="0"/>
          </a:p>
        </p:txBody>
      </p:sp>
      <p:sp>
        <p:nvSpPr>
          <p:cNvPr id="9" name="Text 5"/>
          <p:cNvSpPr/>
          <p:nvPr/>
        </p:nvSpPr>
        <p:spPr>
          <a:xfrm>
            <a:off x="6732151" y="9662636"/>
            <a:ext cx="1165860" cy="236934"/>
          </a:xfrm>
          <a:prstGeom prst="rect">
            <a:avLst/>
          </a:prstGeom>
          <a:noFill/>
          <a:ln/>
        </p:spPr>
        <p:txBody>
          <a:bodyPr wrap="none" lIns="0" tIns="0" rIns="0" bIns="0" rtlCol="0" anchor="t"/>
          <a:lstStyle/>
          <a:p>
            <a:pPr algn="ctr" indent="0" marL="0">
              <a:lnSpc>
                <a:spcPts val="1850"/>
              </a:lnSpc>
              <a:buNone/>
            </a:pPr>
            <a:r>
              <a:rPr lang="en-US" sz="1850" dirty="0">
                <a:solidFill>
                  <a:srgbClr val="3B3535"/>
                </a:solidFill>
                <a:latin typeface="Sora Semi Bold" pitchFamily="34" charset="0"/>
                <a:ea typeface="Sora Semi Bold" pitchFamily="34" charset="-122"/>
                <a:cs typeface="Sora Semi Bold" pitchFamily="34" charset="-120"/>
              </a:rPr>
              <a:t>32%</a:t>
            </a:r>
            <a:endParaRPr lang="en-US" sz="1850" dirty="0"/>
          </a:p>
        </p:txBody>
      </p:sp>
      <p:pic>
        <p:nvPicPr>
          <p:cNvPr id="10" name="Image 2" descr="preencoded.png">    </p:cNvPr>
          <p:cNvPicPr>
            <a:picLocks noChangeAspect="1"/>
          </p:cNvPicPr>
          <p:nvPr/>
        </p:nvPicPr>
        <p:blipFill>
          <a:blip r:embed="rId3"/>
          <a:stretch>
            <a:fillRect/>
          </a:stretch>
        </p:blipFill>
        <p:spPr>
          <a:xfrm>
            <a:off x="6604278" y="9070181"/>
            <a:ext cx="1421844" cy="1421844"/>
          </a:xfrm>
          <a:prstGeom prst="rect">
            <a:avLst/>
          </a:prstGeom>
        </p:spPr>
      </p:pic>
      <p:sp>
        <p:nvSpPr>
          <p:cNvPr id="11" name="Text 6"/>
          <p:cNvSpPr/>
          <p:nvPr/>
        </p:nvSpPr>
        <p:spPr>
          <a:xfrm>
            <a:off x="6691551" y="10610493"/>
            <a:ext cx="1247180" cy="155972"/>
          </a:xfrm>
          <a:prstGeom prst="rect">
            <a:avLst/>
          </a:prstGeom>
          <a:noFill/>
          <a:ln/>
        </p:spPr>
        <p:txBody>
          <a:bodyPr wrap="none" lIns="0" tIns="0" rIns="0" bIns="0" rtlCol="0" anchor="t"/>
          <a:lstStyle/>
          <a:p>
            <a:pPr algn="ctr"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Retailer Margin</a:t>
            </a:r>
            <a:endParaRPr lang="en-US" sz="950" dirty="0"/>
          </a:p>
        </p:txBody>
      </p:sp>
      <p:sp>
        <p:nvSpPr>
          <p:cNvPr id="12" name="Text 7"/>
          <p:cNvSpPr/>
          <p:nvPr/>
        </p:nvSpPr>
        <p:spPr>
          <a:xfrm>
            <a:off x="5042654" y="10823258"/>
            <a:ext cx="4545092" cy="151567"/>
          </a:xfrm>
          <a:prstGeom prst="rect">
            <a:avLst/>
          </a:prstGeom>
          <a:noFill/>
          <a:ln/>
        </p:spPr>
        <p:txBody>
          <a:bodyPr wrap="none" lIns="0" tIns="0" rIns="0" bIns="0" rtlCol="0" anchor="t"/>
          <a:lstStyle/>
          <a:p>
            <a:pPr algn="ctr"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Largest single share at $4.80 per bag</a:t>
            </a:r>
            <a:endParaRPr lang="en-US" sz="700" dirty="0"/>
          </a:p>
        </p:txBody>
      </p:sp>
      <p:sp>
        <p:nvSpPr>
          <p:cNvPr id="13" name="Text 8"/>
          <p:cNvSpPr/>
          <p:nvPr/>
        </p:nvSpPr>
        <p:spPr>
          <a:xfrm>
            <a:off x="11395710" y="9662636"/>
            <a:ext cx="1165860" cy="236934"/>
          </a:xfrm>
          <a:prstGeom prst="rect">
            <a:avLst/>
          </a:prstGeom>
          <a:noFill/>
          <a:ln/>
        </p:spPr>
        <p:txBody>
          <a:bodyPr wrap="none" lIns="0" tIns="0" rIns="0" bIns="0" rtlCol="0" anchor="t"/>
          <a:lstStyle/>
          <a:p>
            <a:pPr algn="ctr" indent="0" marL="0">
              <a:lnSpc>
                <a:spcPts val="1850"/>
              </a:lnSpc>
              <a:buNone/>
            </a:pPr>
            <a:r>
              <a:rPr lang="en-US" sz="1850" dirty="0">
                <a:solidFill>
                  <a:srgbClr val="3B3535"/>
                </a:solidFill>
                <a:latin typeface="Sora Semi Bold" pitchFamily="34" charset="0"/>
                <a:ea typeface="Sora Semi Bold" pitchFamily="34" charset="-122"/>
                <a:cs typeface="Sora Semi Bold" pitchFamily="34" charset="-120"/>
              </a:rPr>
              <a:t>19%</a:t>
            </a:r>
            <a:endParaRPr lang="en-US" sz="1850" dirty="0"/>
          </a:p>
        </p:txBody>
      </p:sp>
      <p:pic>
        <p:nvPicPr>
          <p:cNvPr id="14" name="Image 3" descr="preencoded.png">    </p:cNvPr>
          <p:cNvPicPr>
            <a:picLocks noChangeAspect="1"/>
          </p:cNvPicPr>
          <p:nvPr/>
        </p:nvPicPr>
        <p:blipFill>
          <a:blip r:embed="rId4"/>
          <a:stretch>
            <a:fillRect/>
          </a:stretch>
        </p:blipFill>
        <p:spPr>
          <a:xfrm>
            <a:off x="11267837" y="9070181"/>
            <a:ext cx="1421844" cy="1421844"/>
          </a:xfrm>
          <a:prstGeom prst="rect">
            <a:avLst/>
          </a:prstGeom>
        </p:spPr>
      </p:pic>
      <p:sp>
        <p:nvSpPr>
          <p:cNvPr id="15" name="Text 9"/>
          <p:cNvSpPr/>
          <p:nvPr/>
        </p:nvSpPr>
        <p:spPr>
          <a:xfrm>
            <a:off x="11355110" y="10610493"/>
            <a:ext cx="1247180" cy="155972"/>
          </a:xfrm>
          <a:prstGeom prst="rect">
            <a:avLst/>
          </a:prstGeom>
          <a:noFill/>
          <a:ln/>
        </p:spPr>
        <p:txBody>
          <a:bodyPr wrap="none" lIns="0" tIns="0" rIns="0" bIns="0" rtlCol="0" anchor="t"/>
          <a:lstStyle/>
          <a:p>
            <a:pPr algn="ctr"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Roaster Net Margin</a:t>
            </a:r>
            <a:endParaRPr lang="en-US" sz="950" dirty="0"/>
          </a:p>
        </p:txBody>
      </p:sp>
      <p:sp>
        <p:nvSpPr>
          <p:cNvPr id="16" name="Text 10"/>
          <p:cNvSpPr/>
          <p:nvPr/>
        </p:nvSpPr>
        <p:spPr>
          <a:xfrm>
            <a:off x="9706213" y="10823258"/>
            <a:ext cx="4545092" cy="151567"/>
          </a:xfrm>
          <a:prstGeom prst="rect">
            <a:avLst/>
          </a:prstGeom>
          <a:noFill/>
          <a:ln/>
        </p:spPr>
        <p:txBody>
          <a:bodyPr wrap="none" lIns="0" tIns="0" rIns="0" bIns="0" rtlCol="0" anchor="t"/>
          <a:lstStyle/>
          <a:p>
            <a:pPr algn="ctr"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$2.80 after covering roasting, overhead, and packaging</a:t>
            </a:r>
            <a:endParaRPr lang="en-US" sz="700" dirty="0"/>
          </a:p>
        </p:txBody>
      </p:sp>
      <p:sp>
        <p:nvSpPr>
          <p:cNvPr id="17" name="Shape 11"/>
          <p:cNvSpPr/>
          <p:nvPr/>
        </p:nvSpPr>
        <p:spPr>
          <a:xfrm>
            <a:off x="379095" y="11081385"/>
            <a:ext cx="13872210" cy="402669"/>
          </a:xfrm>
          <a:prstGeom prst="roundRect">
            <a:avLst>
              <a:gd name="adj" fmla="val 9887"/>
            </a:avLst>
          </a:prstGeom>
          <a:solidFill>
            <a:srgbClr val="F7BBC1"/>
          </a:solidFill>
          <a:ln/>
        </p:spPr>
      </p:sp>
      <p:pic>
        <p:nvPicPr>
          <p:cNvPr id="18" name="Image 4" descr="preencoded.png">    </p:cNvPr>
          <p:cNvPicPr>
            <a:picLocks noChangeAspect="1"/>
          </p:cNvPicPr>
          <p:nvPr/>
        </p:nvPicPr>
        <p:blipFill>
          <a:blip r:embed="rId5"/>
          <a:stretch>
            <a:fillRect/>
          </a:stretch>
        </p:blipFill>
        <p:spPr>
          <a:xfrm>
            <a:off x="473869" y="11215926"/>
            <a:ext cx="118467" cy="94774"/>
          </a:xfrm>
          <a:prstGeom prst="rect">
            <a:avLst/>
          </a:prstGeom>
        </p:spPr>
      </p:pic>
      <p:sp>
        <p:nvSpPr>
          <p:cNvPr id="19" name="Text 12"/>
          <p:cNvSpPr/>
          <p:nvPr/>
        </p:nvSpPr>
        <p:spPr>
          <a:xfrm>
            <a:off x="687110" y="11199852"/>
            <a:ext cx="13469422" cy="151567"/>
          </a:xfrm>
          <a:prstGeom prst="rect">
            <a:avLst/>
          </a:prstGeom>
          <a:noFill/>
          <a:ln/>
        </p:spPr>
        <p:txBody>
          <a:bodyPr wrap="none" lIns="0" tIns="0" rIns="0" bIns="0" rtlCol="0" anchor="t"/>
          <a:lstStyle/>
          <a:p>
            <a:pPr algn="l" indent="0" marL="0">
              <a:lnSpc>
                <a:spcPts val="1150"/>
              </a:lnSpc>
              <a:buNone/>
            </a:pPr>
            <a:r>
              <a:rPr lang="en-US" sz="700" dirty="0">
                <a:solidFill>
                  <a:srgbClr val="000000"/>
                </a:solidFill>
                <a:latin typeface="Sora Light" pitchFamily="34" charset="0"/>
                <a:ea typeface="Sora Light" pitchFamily="34" charset="-122"/>
                <a:cs typeface="Sora Light" pitchFamily="34" charset="-120"/>
              </a:rPr>
              <a:t>These figures are illustrative and vary significantly by channel (direct-to-consumer vs. grocery), volume scale, origin premiums, and brand positioning. Specialty and DTC models often shift more value toward origin, while mass-market channels compress farmgate share.</a:t>
            </a:r>
            <a:endParaRPr lang="en-US" sz="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55903" y="382191"/>
            <a:ext cx="11931134" cy="457200"/>
          </a:xfrm>
          <a:prstGeom prst="rect">
            <a:avLst/>
          </a:prstGeom>
          <a:noFill/>
          <a:ln/>
        </p:spPr>
        <p:txBody>
          <a:bodyPr wrap="none" lIns="0" tIns="0" rIns="0" bIns="0" rtlCol="0" anchor="t"/>
          <a:lstStyle/>
          <a:p>
            <a:pPr algn="l" indent="0" marL="0">
              <a:lnSpc>
                <a:spcPts val="3600"/>
              </a:lnSpc>
              <a:buNone/>
            </a:pPr>
            <a:r>
              <a:rPr lang="en-US" sz="2850" dirty="0">
                <a:solidFill>
                  <a:srgbClr val="1F1E1E"/>
                </a:solidFill>
                <a:latin typeface="Sora Semi Bold" pitchFamily="34" charset="0"/>
                <a:ea typeface="Sora Semi Bold" pitchFamily="34" charset="-122"/>
                <a:cs typeface="Sora Semi Bold" pitchFamily="34" charset="-120"/>
              </a:rPr>
              <a:t>Consumer Trendlines: Shifting Preferences and Price Sensitivity</a:t>
            </a:r>
            <a:endParaRPr lang="en-US" sz="2850" dirty="0"/>
          </a:p>
        </p:txBody>
      </p:sp>
      <p:sp>
        <p:nvSpPr>
          <p:cNvPr id="3" name="Text 1"/>
          <p:cNvSpPr/>
          <p:nvPr/>
        </p:nvSpPr>
        <p:spPr>
          <a:xfrm>
            <a:off x="555903" y="1117283"/>
            <a:ext cx="13518594" cy="666869"/>
          </a:xfrm>
          <a:prstGeom prst="rect">
            <a:avLst/>
          </a:prstGeom>
          <a:noFill/>
          <a:ln/>
        </p:spPr>
        <p:txBody>
          <a:bodyPr wrap="square" lIns="0" tIns="0" rIns="0" bIns="0" rtlCol="0" anchor="t"/>
          <a:lstStyle/>
          <a:p>
            <a:pPr algn="l" indent="0" marL="0">
              <a:lnSpc>
                <a:spcPts val="1750"/>
              </a:lnSpc>
              <a:buNone/>
            </a:pPr>
            <a:r>
              <a:rPr lang="en-US" sz="1050" dirty="0">
                <a:solidFill>
                  <a:srgbClr val="3B3535"/>
                </a:solidFill>
                <a:latin typeface="Sora Light" pitchFamily="34" charset="0"/>
                <a:ea typeface="Sora Light" pitchFamily="34" charset="-122"/>
                <a:cs typeface="Sora Light" pitchFamily="34" charset="-120"/>
              </a:rPr>
              <a:t>Consumer behavior is evolving rapidly. Specialty coffee's market share continues to climb as quality expectations rise. Ready-to-drink formats are booming, driven by convenience and innovation. Sustainability credentials increasingly influence purchase decisions, with eco-label intent up 12 percentage points since 2018. The pandemic accelerated at-home brewing upgrades—espresso machines, grinders, and pour-over gear—creating new quality benchmarks and willingness to pay premiums for traceable, ethical coffees.</a:t>
            </a:r>
            <a:endParaRPr lang="en-US" sz="1050" dirty="0"/>
          </a:p>
        </p:txBody>
      </p:sp>
      <p:sp>
        <p:nvSpPr>
          <p:cNvPr id="4" name="Text 2"/>
          <p:cNvSpPr/>
          <p:nvPr/>
        </p:nvSpPr>
        <p:spPr>
          <a:xfrm>
            <a:off x="555903" y="2079427"/>
            <a:ext cx="2194560" cy="274201"/>
          </a:xfrm>
          <a:prstGeom prst="rect">
            <a:avLst/>
          </a:prstGeom>
          <a:noFill/>
          <a:ln/>
        </p:spPr>
        <p:txBody>
          <a:bodyPr wrap="none" lIns="0" tIns="0" rIns="0" bIns="0" rtlCol="0" anchor="t"/>
          <a:lstStyle/>
          <a:p>
            <a:pPr algn="l" indent="0" marL="0">
              <a:lnSpc>
                <a:spcPts val="2150"/>
              </a:lnSpc>
              <a:buNone/>
            </a:pPr>
            <a:r>
              <a:rPr lang="en-US" sz="1700" dirty="0">
                <a:solidFill>
                  <a:srgbClr val="1F1E1E"/>
                </a:solidFill>
                <a:latin typeface="Sora Semi Bold" pitchFamily="34" charset="0"/>
                <a:ea typeface="Sora Semi Bold" pitchFamily="34" charset="-122"/>
                <a:cs typeface="Sora Semi Bold" pitchFamily="34" charset="-120"/>
              </a:rPr>
              <a:t>Key Growth Drivers</a:t>
            </a:r>
            <a:endParaRPr lang="en-US" sz="1700" dirty="0"/>
          </a:p>
        </p:txBody>
      </p:sp>
      <p:sp>
        <p:nvSpPr>
          <p:cNvPr id="5" name="Text 3"/>
          <p:cNvSpPr/>
          <p:nvPr/>
        </p:nvSpPr>
        <p:spPr>
          <a:xfrm>
            <a:off x="555903" y="2492573"/>
            <a:ext cx="6589752" cy="444579"/>
          </a:xfrm>
          <a:prstGeom prst="rect">
            <a:avLst/>
          </a:prstGeom>
          <a:noFill/>
          <a:ln/>
        </p:spPr>
        <p:txBody>
          <a:bodyPr wrap="square" lIns="0" tIns="0" rIns="0" bIns="0" rtlCol="0" anchor="t"/>
          <a:lstStyle/>
          <a:p>
            <a:pPr algn="l" marL="342900" indent="-342900">
              <a:lnSpc>
                <a:spcPts val="1750"/>
              </a:lnSpc>
              <a:buSzPct val="100000"/>
              <a:buChar char="•"/>
            </a:pPr>
            <a:r>
              <a:rPr lang="en-US" sz="1050" b="1" dirty="0">
                <a:solidFill>
                  <a:srgbClr val="3B3535"/>
                </a:solidFill>
                <a:latin typeface="Sora Light" pitchFamily="34" charset="0"/>
                <a:ea typeface="Sora Light" pitchFamily="34" charset="-122"/>
                <a:cs typeface="Sora Light" pitchFamily="34" charset="-120"/>
              </a:rPr>
              <a:t>Specialty share:</a:t>
            </a:r>
            <a:pPr algn="l" indent="0" marL="0">
              <a:lnSpc>
                <a:spcPts val="1750"/>
              </a:lnSpc>
              <a:buNone/>
            </a:pPr>
            <a:r>
              <a:rPr lang="en-US" sz="1050" dirty="0">
                <a:solidFill>
                  <a:srgbClr val="3B3535"/>
                </a:solidFill>
                <a:latin typeface="Sora Light" pitchFamily="34" charset="0"/>
                <a:ea typeface="Sora Light" pitchFamily="34" charset="-122"/>
                <a:cs typeface="Sora Light" pitchFamily="34" charset="-120"/>
              </a:rPr>
              <a:t> +2–3 percentage points over five years, reflecting premiumization and third-wave café expansion</a:t>
            </a:r>
            <a:endParaRPr lang="en-US" sz="1050" dirty="0"/>
          </a:p>
        </p:txBody>
      </p:sp>
      <p:sp>
        <p:nvSpPr>
          <p:cNvPr id="6" name="Text 4"/>
          <p:cNvSpPr/>
          <p:nvPr/>
        </p:nvSpPr>
        <p:spPr>
          <a:xfrm>
            <a:off x="555903" y="2985730"/>
            <a:ext cx="6589752" cy="444579"/>
          </a:xfrm>
          <a:prstGeom prst="rect">
            <a:avLst/>
          </a:prstGeom>
          <a:noFill/>
          <a:ln/>
        </p:spPr>
        <p:txBody>
          <a:bodyPr wrap="square" lIns="0" tIns="0" rIns="0" bIns="0" rtlCol="0" anchor="t"/>
          <a:lstStyle/>
          <a:p>
            <a:pPr algn="l" marL="342900" indent="-342900">
              <a:lnSpc>
                <a:spcPts val="1750"/>
              </a:lnSpc>
              <a:buSzPct val="100000"/>
              <a:buChar char="•"/>
            </a:pPr>
            <a:r>
              <a:rPr lang="en-US" sz="1050" b="1" dirty="0">
                <a:solidFill>
                  <a:srgbClr val="3B3535"/>
                </a:solidFill>
                <a:latin typeface="Sora Light" pitchFamily="34" charset="0"/>
                <a:ea typeface="Sora Light" pitchFamily="34" charset="-122"/>
                <a:cs typeface="Sora Light" pitchFamily="34" charset="-120"/>
              </a:rPr>
              <a:t>Ready-to-Drink (RTD):</a:t>
            </a:r>
            <a:pPr algn="l" indent="0" marL="0">
              <a:lnSpc>
                <a:spcPts val="1750"/>
              </a:lnSpc>
              <a:buNone/>
            </a:pPr>
            <a:r>
              <a:rPr lang="en-US" sz="1050" dirty="0">
                <a:solidFill>
                  <a:srgbClr val="3B3535"/>
                </a:solidFill>
                <a:latin typeface="Sora Light" pitchFamily="34" charset="0"/>
                <a:ea typeface="Sora Light" pitchFamily="34" charset="-122"/>
                <a:cs typeface="Sora Light" pitchFamily="34" charset="-120"/>
              </a:rPr>
              <a:t> 8–10% CAGR globally; cold brew, nitro, and functional blends leading innovation</a:t>
            </a:r>
            <a:endParaRPr lang="en-US" sz="1050" dirty="0"/>
          </a:p>
        </p:txBody>
      </p:sp>
      <p:sp>
        <p:nvSpPr>
          <p:cNvPr id="7" name="Text 5"/>
          <p:cNvSpPr/>
          <p:nvPr/>
        </p:nvSpPr>
        <p:spPr>
          <a:xfrm>
            <a:off x="555903" y="3478887"/>
            <a:ext cx="6589752" cy="444579"/>
          </a:xfrm>
          <a:prstGeom prst="rect">
            <a:avLst/>
          </a:prstGeom>
          <a:noFill/>
          <a:ln/>
        </p:spPr>
        <p:txBody>
          <a:bodyPr wrap="square" lIns="0" tIns="0" rIns="0" bIns="0" rtlCol="0" anchor="t"/>
          <a:lstStyle/>
          <a:p>
            <a:pPr algn="l" marL="342900" indent="-342900">
              <a:lnSpc>
                <a:spcPts val="1750"/>
              </a:lnSpc>
              <a:buSzPct val="100000"/>
              <a:buChar char="•"/>
            </a:pPr>
            <a:r>
              <a:rPr lang="en-US" sz="1050" b="1" dirty="0">
                <a:solidFill>
                  <a:srgbClr val="3B3535"/>
                </a:solidFill>
                <a:latin typeface="Sora Light" pitchFamily="34" charset="0"/>
                <a:ea typeface="Sora Light" pitchFamily="34" charset="-122"/>
                <a:cs typeface="Sora Light" pitchFamily="34" charset="-120"/>
              </a:rPr>
              <a:t>Eco-label adoption:</a:t>
            </a:r>
            <a:pPr algn="l" indent="0" marL="0">
              <a:lnSpc>
                <a:spcPts val="1750"/>
              </a:lnSpc>
              <a:buNone/>
            </a:pPr>
            <a:r>
              <a:rPr lang="en-US" sz="1050" dirty="0">
                <a:solidFill>
                  <a:srgbClr val="3B3535"/>
                </a:solidFill>
                <a:latin typeface="Sora Light" pitchFamily="34" charset="0"/>
                <a:ea typeface="Sora Light" pitchFamily="34" charset="-122"/>
                <a:cs typeface="Sora Light" pitchFamily="34" charset="-120"/>
              </a:rPr>
              <a:t> Purchase intent for certified/sustainable coffee up ~12 pp since 2018; Gen Z and Millennials over-index</a:t>
            </a:r>
            <a:endParaRPr lang="en-US" sz="1050" dirty="0"/>
          </a:p>
        </p:txBody>
      </p:sp>
      <p:sp>
        <p:nvSpPr>
          <p:cNvPr id="8" name="Text 6"/>
          <p:cNvSpPr/>
          <p:nvPr/>
        </p:nvSpPr>
        <p:spPr>
          <a:xfrm>
            <a:off x="555903" y="3972044"/>
            <a:ext cx="6589752" cy="444579"/>
          </a:xfrm>
          <a:prstGeom prst="rect">
            <a:avLst/>
          </a:prstGeom>
          <a:noFill/>
          <a:ln/>
        </p:spPr>
        <p:txBody>
          <a:bodyPr wrap="square" lIns="0" tIns="0" rIns="0" bIns="0" rtlCol="0" anchor="t"/>
          <a:lstStyle/>
          <a:p>
            <a:pPr algn="l" marL="342900" indent="-342900">
              <a:lnSpc>
                <a:spcPts val="1750"/>
              </a:lnSpc>
              <a:buSzPct val="100000"/>
              <a:buChar char="•"/>
            </a:pPr>
            <a:r>
              <a:rPr lang="en-US" sz="1050" b="1" dirty="0">
                <a:solidFill>
                  <a:srgbClr val="3B3535"/>
                </a:solidFill>
                <a:latin typeface="Sora Light" pitchFamily="34" charset="0"/>
                <a:ea typeface="Sora Light" pitchFamily="34" charset="-122"/>
                <a:cs typeface="Sora Light" pitchFamily="34" charset="-120"/>
              </a:rPr>
              <a:t>Plant-based milks:</a:t>
            </a:r>
            <a:pPr algn="l" indent="0" marL="0">
              <a:lnSpc>
                <a:spcPts val="1750"/>
              </a:lnSpc>
              <a:buNone/>
            </a:pPr>
            <a:r>
              <a:rPr lang="en-US" sz="1050" dirty="0">
                <a:solidFill>
                  <a:srgbClr val="3B3535"/>
                </a:solidFill>
                <a:latin typeface="Sora Light" pitchFamily="34" charset="0"/>
                <a:ea typeface="Sora Light" pitchFamily="34" charset="-122"/>
                <a:cs typeface="Sora Light" pitchFamily="34" charset="-120"/>
              </a:rPr>
              <a:t> Double-digit growth in coffee applications; sustainability and health cited as primary drivers</a:t>
            </a:r>
            <a:endParaRPr lang="en-US" sz="1050" dirty="0"/>
          </a:p>
        </p:txBody>
      </p:sp>
      <p:sp>
        <p:nvSpPr>
          <p:cNvPr id="9" name="Text 7"/>
          <p:cNvSpPr/>
          <p:nvPr/>
        </p:nvSpPr>
        <p:spPr>
          <a:xfrm>
            <a:off x="7492365" y="2079427"/>
            <a:ext cx="2787729" cy="274201"/>
          </a:xfrm>
          <a:prstGeom prst="rect">
            <a:avLst/>
          </a:prstGeom>
          <a:noFill/>
          <a:ln/>
        </p:spPr>
        <p:txBody>
          <a:bodyPr wrap="none" lIns="0" tIns="0" rIns="0" bIns="0" rtlCol="0" anchor="t"/>
          <a:lstStyle/>
          <a:p>
            <a:pPr algn="l" indent="0" marL="0">
              <a:lnSpc>
                <a:spcPts val="2150"/>
              </a:lnSpc>
              <a:buNone/>
            </a:pPr>
            <a:r>
              <a:rPr lang="en-US" sz="1700" dirty="0">
                <a:solidFill>
                  <a:srgbClr val="1F1E1E"/>
                </a:solidFill>
                <a:latin typeface="Sora Semi Bold" pitchFamily="34" charset="0"/>
                <a:ea typeface="Sora Semi Bold" pitchFamily="34" charset="-122"/>
                <a:cs typeface="Sora Semi Bold" pitchFamily="34" charset="-120"/>
              </a:rPr>
              <a:t>Price Elasticity Snapshot</a:t>
            </a:r>
            <a:endParaRPr lang="en-US" sz="1700" dirty="0"/>
          </a:p>
        </p:txBody>
      </p:sp>
      <p:sp>
        <p:nvSpPr>
          <p:cNvPr id="10" name="Text 8"/>
          <p:cNvSpPr/>
          <p:nvPr/>
        </p:nvSpPr>
        <p:spPr>
          <a:xfrm>
            <a:off x="7492365" y="2492573"/>
            <a:ext cx="6589752" cy="222290"/>
          </a:xfrm>
          <a:prstGeom prst="rect">
            <a:avLst/>
          </a:prstGeom>
          <a:noFill/>
          <a:ln/>
        </p:spPr>
        <p:txBody>
          <a:bodyPr wrap="none" lIns="0" tIns="0" rIns="0" bIns="0" rtlCol="0" anchor="t"/>
          <a:lstStyle/>
          <a:p>
            <a:pPr algn="l" indent="0" marL="0">
              <a:lnSpc>
                <a:spcPts val="1750"/>
              </a:lnSpc>
              <a:buNone/>
            </a:pPr>
            <a:r>
              <a:rPr lang="en-US" sz="1050" b="1" dirty="0">
                <a:solidFill>
                  <a:srgbClr val="3B3535"/>
                </a:solidFill>
                <a:latin typeface="Sora Light" pitchFamily="34" charset="0"/>
                <a:ea typeface="Sora Light" pitchFamily="34" charset="-122"/>
                <a:cs typeface="Sora Light" pitchFamily="34" charset="-120"/>
              </a:rPr>
              <a:t>At-home demand elasticity:</a:t>
            </a:r>
            <a:pPr algn="l" indent="0" marL="0">
              <a:lnSpc>
                <a:spcPts val="1750"/>
              </a:lnSpc>
              <a:buNone/>
            </a:pPr>
            <a:r>
              <a:rPr lang="en-US" sz="1050" dirty="0">
                <a:solidFill>
                  <a:srgbClr val="3B3535"/>
                </a:solidFill>
                <a:latin typeface="Sora Light" pitchFamily="34" charset="0"/>
                <a:ea typeface="Sora Light" pitchFamily="34" charset="-122"/>
                <a:cs typeface="Sora Light" pitchFamily="34" charset="-120"/>
              </a:rPr>
              <a:t> ≈ -0.6 (relatively inelastic; modest price increases tolerated)</a:t>
            </a:r>
            <a:endParaRPr lang="en-US" sz="1050" dirty="0"/>
          </a:p>
        </p:txBody>
      </p:sp>
      <p:sp>
        <p:nvSpPr>
          <p:cNvPr id="11" name="Text 9"/>
          <p:cNvSpPr/>
          <p:nvPr/>
        </p:nvSpPr>
        <p:spPr>
          <a:xfrm>
            <a:off x="7492365" y="2839879"/>
            <a:ext cx="6589752" cy="222290"/>
          </a:xfrm>
          <a:prstGeom prst="rect">
            <a:avLst/>
          </a:prstGeom>
          <a:noFill/>
          <a:ln/>
        </p:spPr>
        <p:txBody>
          <a:bodyPr wrap="none" lIns="0" tIns="0" rIns="0" bIns="0" rtlCol="0" anchor="t"/>
          <a:lstStyle/>
          <a:p>
            <a:pPr algn="l" indent="0" marL="0">
              <a:lnSpc>
                <a:spcPts val="1750"/>
              </a:lnSpc>
              <a:buNone/>
            </a:pPr>
            <a:r>
              <a:rPr lang="en-US" sz="1050" b="1" dirty="0">
                <a:solidFill>
                  <a:srgbClr val="3B3535"/>
                </a:solidFill>
                <a:latin typeface="Sora Light" pitchFamily="34" charset="0"/>
                <a:ea typeface="Sora Light" pitchFamily="34" charset="-122"/>
                <a:cs typeface="Sora Light" pitchFamily="34" charset="-120"/>
              </a:rPr>
              <a:t>Out-of-home elasticity:</a:t>
            </a:r>
            <a:pPr algn="l" indent="0" marL="0">
              <a:lnSpc>
                <a:spcPts val="1750"/>
              </a:lnSpc>
              <a:buNone/>
            </a:pPr>
            <a:r>
              <a:rPr lang="en-US" sz="1050" dirty="0">
                <a:solidFill>
                  <a:srgbClr val="3B3535"/>
                </a:solidFill>
                <a:latin typeface="Sora Light" pitchFamily="34" charset="0"/>
                <a:ea typeface="Sora Light" pitchFamily="34" charset="-122"/>
                <a:cs typeface="Sora Light" pitchFamily="34" charset="-120"/>
              </a:rPr>
              <a:t> ≈ -1.1 (more elastic; consumers sensitive to café price hikes)</a:t>
            </a:r>
            <a:endParaRPr lang="en-US" sz="1050" dirty="0"/>
          </a:p>
        </p:txBody>
      </p:sp>
      <p:sp>
        <p:nvSpPr>
          <p:cNvPr id="12" name="Text 10"/>
          <p:cNvSpPr/>
          <p:nvPr/>
        </p:nvSpPr>
        <p:spPr>
          <a:xfrm>
            <a:off x="7492365" y="3187184"/>
            <a:ext cx="6589752" cy="444579"/>
          </a:xfrm>
          <a:prstGeom prst="rect">
            <a:avLst/>
          </a:prstGeom>
          <a:noFill/>
          <a:ln/>
        </p:spPr>
        <p:txBody>
          <a:bodyPr wrap="square" lIns="0" tIns="0" rIns="0" bIns="0" rtlCol="0" anchor="t"/>
          <a:lstStyle/>
          <a:p>
            <a:pPr algn="l" indent="0" marL="0">
              <a:lnSpc>
                <a:spcPts val="1750"/>
              </a:lnSpc>
              <a:buNone/>
            </a:pPr>
            <a:r>
              <a:rPr lang="en-US" sz="1050" dirty="0">
                <a:solidFill>
                  <a:srgbClr val="3B3535"/>
                </a:solidFill>
                <a:latin typeface="Sora Light" pitchFamily="34" charset="0"/>
                <a:ea typeface="Sora Light" pitchFamily="34" charset="-122"/>
                <a:cs typeface="Sora Light" pitchFamily="34" charset="-120"/>
              </a:rPr>
              <a:t>Premium positioning and sustainability messaging can reduce elasticity, especially among younger, urban, and high-income segments.</a:t>
            </a:r>
            <a:endParaRPr lang="en-US" sz="1050" dirty="0"/>
          </a:p>
        </p:txBody>
      </p:sp>
      <p:sp>
        <p:nvSpPr>
          <p:cNvPr id="13" name="Shape 11"/>
          <p:cNvSpPr/>
          <p:nvPr/>
        </p:nvSpPr>
        <p:spPr>
          <a:xfrm>
            <a:off x="555903" y="5933956"/>
            <a:ext cx="13518594" cy="15240"/>
          </a:xfrm>
          <a:prstGeom prst="roundRect">
            <a:avLst>
              <a:gd name="adj" fmla="val 383045"/>
            </a:avLst>
          </a:prstGeom>
          <a:solidFill>
            <a:srgbClr val="DFB8BC"/>
          </a:solidFill>
          <a:ln/>
        </p:spPr>
      </p:sp>
      <p:sp>
        <p:nvSpPr>
          <p:cNvPr id="14" name="Shape 12"/>
          <p:cNvSpPr/>
          <p:nvPr/>
        </p:nvSpPr>
        <p:spPr>
          <a:xfrm>
            <a:off x="3199805" y="5516999"/>
            <a:ext cx="15240" cy="416957"/>
          </a:xfrm>
          <a:prstGeom prst="roundRect">
            <a:avLst>
              <a:gd name="adj" fmla="val 383045"/>
            </a:avLst>
          </a:prstGeom>
          <a:solidFill>
            <a:srgbClr val="DFB8BC"/>
          </a:solidFill>
          <a:ln/>
        </p:spPr>
      </p:sp>
      <p:sp>
        <p:nvSpPr>
          <p:cNvPr id="15" name="Shape 13"/>
          <p:cNvSpPr/>
          <p:nvPr/>
        </p:nvSpPr>
        <p:spPr>
          <a:xfrm>
            <a:off x="3051096" y="5777627"/>
            <a:ext cx="312658" cy="312658"/>
          </a:xfrm>
          <a:prstGeom prst="roundRect">
            <a:avLst>
              <a:gd name="adj" fmla="val 18671"/>
            </a:avLst>
          </a:prstGeom>
          <a:solidFill>
            <a:srgbClr val="F9D2D6"/>
          </a:solidFill>
          <a:ln w="7620">
            <a:solidFill>
              <a:srgbClr val="DFB8BC"/>
            </a:solidFill>
            <a:prstDash val="solid"/>
          </a:ln>
        </p:spPr>
      </p:sp>
      <p:sp>
        <p:nvSpPr>
          <p:cNvPr id="16" name="Text 14"/>
          <p:cNvSpPr/>
          <p:nvPr/>
        </p:nvSpPr>
        <p:spPr>
          <a:xfrm>
            <a:off x="3097709" y="5796796"/>
            <a:ext cx="219432" cy="274320"/>
          </a:xfrm>
          <a:prstGeom prst="rect">
            <a:avLst/>
          </a:prstGeom>
          <a:noFill/>
          <a:ln/>
        </p:spPr>
        <p:txBody>
          <a:bodyPr wrap="none" lIns="0" tIns="0" rIns="0" bIns="0" rtlCol="0" anchor="t"/>
          <a:lstStyle/>
          <a:p>
            <a:pPr algn="ctr" indent="0" marL="0">
              <a:lnSpc>
                <a:spcPts val="1700"/>
              </a:lnSpc>
              <a:buNone/>
            </a:pPr>
            <a:r>
              <a:rPr lang="en-US" sz="1700" dirty="0">
                <a:solidFill>
                  <a:srgbClr val="3B3535"/>
                </a:solidFill>
                <a:latin typeface="Sora Semi Bold" pitchFamily="34" charset="0"/>
                <a:ea typeface="Sora Semi Bold" pitchFamily="34" charset="-122"/>
                <a:cs typeface="Sora Semi Bold" pitchFamily="34" charset="-120"/>
              </a:rPr>
              <a:t>1</a:t>
            </a:r>
            <a:endParaRPr lang="en-US" sz="1700" dirty="0"/>
          </a:p>
        </p:txBody>
      </p:sp>
      <p:sp>
        <p:nvSpPr>
          <p:cNvPr id="17" name="Text 15"/>
          <p:cNvSpPr/>
          <p:nvPr/>
        </p:nvSpPr>
        <p:spPr>
          <a:xfrm>
            <a:off x="2293025" y="4621530"/>
            <a:ext cx="1828800" cy="228600"/>
          </a:xfrm>
          <a:prstGeom prst="rect">
            <a:avLst/>
          </a:prstGeom>
          <a:noFill/>
          <a:ln/>
        </p:spPr>
        <p:txBody>
          <a:bodyPr wrap="none" lIns="0" tIns="0" rIns="0" bIns="0" rtlCol="0" anchor="t"/>
          <a:lstStyle/>
          <a:p>
            <a:pPr algn="ctr" indent="0" marL="0">
              <a:lnSpc>
                <a:spcPts val="1800"/>
              </a:lnSpc>
              <a:buNone/>
            </a:pPr>
            <a:r>
              <a:rPr lang="en-US" sz="1400" dirty="0">
                <a:solidFill>
                  <a:srgbClr val="3B3535"/>
                </a:solidFill>
                <a:latin typeface="Sora Semi Bold" pitchFamily="34" charset="0"/>
                <a:ea typeface="Sora Semi Bold" pitchFamily="34" charset="-122"/>
                <a:cs typeface="Sora Semi Bold" pitchFamily="34" charset="-120"/>
              </a:rPr>
              <a:t>2015–2018</a:t>
            </a:r>
            <a:endParaRPr lang="en-US" sz="1400" dirty="0"/>
          </a:p>
        </p:txBody>
      </p:sp>
      <p:sp>
        <p:nvSpPr>
          <p:cNvPr id="18" name="Text 16"/>
          <p:cNvSpPr/>
          <p:nvPr/>
        </p:nvSpPr>
        <p:spPr>
          <a:xfrm>
            <a:off x="694849" y="4933474"/>
            <a:ext cx="5025271" cy="444579"/>
          </a:xfrm>
          <a:prstGeom prst="rect">
            <a:avLst/>
          </a:prstGeom>
          <a:noFill/>
          <a:ln/>
        </p:spPr>
        <p:txBody>
          <a:bodyPr wrap="square" lIns="0" tIns="0" rIns="0" bIns="0" rtlCol="0" anchor="t"/>
          <a:lstStyle/>
          <a:p>
            <a:pPr algn="ctr" indent="0" marL="0">
              <a:lnSpc>
                <a:spcPts val="1750"/>
              </a:lnSpc>
              <a:buNone/>
            </a:pPr>
            <a:r>
              <a:rPr lang="en-US" sz="1050" dirty="0">
                <a:solidFill>
                  <a:srgbClr val="3B3535"/>
                </a:solidFill>
                <a:latin typeface="Sora Light" pitchFamily="34" charset="0"/>
                <a:ea typeface="Sora Light" pitchFamily="34" charset="-122"/>
                <a:cs typeface="Sora Light" pitchFamily="34" charset="-120"/>
              </a:rPr>
              <a:t>Third-wave cafés proliferate; pour-over and single-origin become mainstream</a:t>
            </a:r>
            <a:endParaRPr lang="en-US" sz="1050" dirty="0"/>
          </a:p>
        </p:txBody>
      </p:sp>
      <p:sp>
        <p:nvSpPr>
          <p:cNvPr id="19" name="Shape 17"/>
          <p:cNvSpPr/>
          <p:nvPr/>
        </p:nvSpPr>
        <p:spPr>
          <a:xfrm>
            <a:off x="5938242" y="5933956"/>
            <a:ext cx="15240" cy="416957"/>
          </a:xfrm>
          <a:prstGeom prst="roundRect">
            <a:avLst>
              <a:gd name="adj" fmla="val 383045"/>
            </a:avLst>
          </a:prstGeom>
          <a:solidFill>
            <a:srgbClr val="DFB8BC"/>
          </a:solidFill>
          <a:ln/>
        </p:spPr>
      </p:sp>
      <p:sp>
        <p:nvSpPr>
          <p:cNvPr id="20" name="Shape 18"/>
          <p:cNvSpPr/>
          <p:nvPr/>
        </p:nvSpPr>
        <p:spPr>
          <a:xfrm>
            <a:off x="5789533" y="5777627"/>
            <a:ext cx="312658" cy="312658"/>
          </a:xfrm>
          <a:prstGeom prst="roundRect">
            <a:avLst>
              <a:gd name="adj" fmla="val 18671"/>
            </a:avLst>
          </a:prstGeom>
          <a:solidFill>
            <a:srgbClr val="F9D2D6"/>
          </a:solidFill>
          <a:ln w="7620">
            <a:solidFill>
              <a:srgbClr val="DFB8BC"/>
            </a:solidFill>
            <a:prstDash val="solid"/>
          </a:ln>
        </p:spPr>
      </p:sp>
      <p:sp>
        <p:nvSpPr>
          <p:cNvPr id="21" name="Text 19"/>
          <p:cNvSpPr/>
          <p:nvPr/>
        </p:nvSpPr>
        <p:spPr>
          <a:xfrm>
            <a:off x="5836146" y="5796796"/>
            <a:ext cx="219432" cy="274320"/>
          </a:xfrm>
          <a:prstGeom prst="rect">
            <a:avLst/>
          </a:prstGeom>
          <a:noFill/>
          <a:ln/>
        </p:spPr>
        <p:txBody>
          <a:bodyPr wrap="none" lIns="0" tIns="0" rIns="0" bIns="0" rtlCol="0" anchor="t"/>
          <a:lstStyle/>
          <a:p>
            <a:pPr algn="ctr" indent="0" marL="0">
              <a:lnSpc>
                <a:spcPts val="1700"/>
              </a:lnSpc>
              <a:buNone/>
            </a:pPr>
            <a:r>
              <a:rPr lang="en-US" sz="1700" dirty="0">
                <a:solidFill>
                  <a:srgbClr val="3B3535"/>
                </a:solidFill>
                <a:latin typeface="Sora Semi Bold" pitchFamily="34" charset="0"/>
                <a:ea typeface="Sora Semi Bold" pitchFamily="34" charset="-122"/>
                <a:cs typeface="Sora Semi Bold" pitchFamily="34" charset="-120"/>
              </a:rPr>
              <a:t>2</a:t>
            </a:r>
            <a:endParaRPr lang="en-US" sz="1700" dirty="0"/>
          </a:p>
        </p:txBody>
      </p:sp>
      <p:sp>
        <p:nvSpPr>
          <p:cNvPr id="22" name="Text 20"/>
          <p:cNvSpPr/>
          <p:nvPr/>
        </p:nvSpPr>
        <p:spPr>
          <a:xfrm>
            <a:off x="5031462" y="6489859"/>
            <a:ext cx="1828800" cy="228600"/>
          </a:xfrm>
          <a:prstGeom prst="rect">
            <a:avLst/>
          </a:prstGeom>
          <a:noFill/>
          <a:ln/>
        </p:spPr>
        <p:txBody>
          <a:bodyPr wrap="none" lIns="0" tIns="0" rIns="0" bIns="0" rtlCol="0" anchor="t"/>
          <a:lstStyle/>
          <a:p>
            <a:pPr algn="ctr" indent="0" marL="0">
              <a:lnSpc>
                <a:spcPts val="1800"/>
              </a:lnSpc>
              <a:buNone/>
            </a:pPr>
            <a:r>
              <a:rPr lang="en-US" sz="1400" dirty="0">
                <a:solidFill>
                  <a:srgbClr val="3B3535"/>
                </a:solidFill>
                <a:latin typeface="Sora Semi Bold" pitchFamily="34" charset="0"/>
                <a:ea typeface="Sora Semi Bold" pitchFamily="34" charset="-122"/>
                <a:cs typeface="Sora Semi Bold" pitchFamily="34" charset="-120"/>
              </a:rPr>
              <a:t>2019–2020</a:t>
            </a:r>
            <a:endParaRPr lang="en-US" sz="1400" dirty="0"/>
          </a:p>
        </p:txBody>
      </p:sp>
      <p:sp>
        <p:nvSpPr>
          <p:cNvPr id="23" name="Text 21"/>
          <p:cNvSpPr/>
          <p:nvPr/>
        </p:nvSpPr>
        <p:spPr>
          <a:xfrm>
            <a:off x="3433286" y="6801803"/>
            <a:ext cx="5025271" cy="444579"/>
          </a:xfrm>
          <a:prstGeom prst="rect">
            <a:avLst/>
          </a:prstGeom>
          <a:noFill/>
          <a:ln/>
        </p:spPr>
        <p:txBody>
          <a:bodyPr wrap="square" lIns="0" tIns="0" rIns="0" bIns="0" rtlCol="0" anchor="t"/>
          <a:lstStyle/>
          <a:p>
            <a:pPr algn="ctr" indent="0" marL="0">
              <a:lnSpc>
                <a:spcPts val="1750"/>
              </a:lnSpc>
              <a:buNone/>
            </a:pPr>
            <a:r>
              <a:rPr lang="en-US" sz="1050" dirty="0">
                <a:solidFill>
                  <a:srgbClr val="3B3535"/>
                </a:solidFill>
                <a:latin typeface="Sora Light" pitchFamily="34" charset="0"/>
                <a:ea typeface="Sora Light" pitchFamily="34" charset="-122"/>
                <a:cs typeface="Sora Light" pitchFamily="34" charset="-120"/>
              </a:rPr>
              <a:t>RTD cold brew explodes; pandemic shifts consumption home; equipment sales surge</a:t>
            </a:r>
            <a:endParaRPr lang="en-US" sz="1050" dirty="0"/>
          </a:p>
        </p:txBody>
      </p:sp>
      <p:sp>
        <p:nvSpPr>
          <p:cNvPr id="24" name="Shape 22"/>
          <p:cNvSpPr/>
          <p:nvPr/>
        </p:nvSpPr>
        <p:spPr>
          <a:xfrm>
            <a:off x="8676680" y="5516999"/>
            <a:ext cx="15240" cy="416957"/>
          </a:xfrm>
          <a:prstGeom prst="roundRect">
            <a:avLst>
              <a:gd name="adj" fmla="val 383045"/>
            </a:avLst>
          </a:prstGeom>
          <a:solidFill>
            <a:srgbClr val="DFB8BC"/>
          </a:solidFill>
          <a:ln/>
        </p:spPr>
      </p:sp>
      <p:sp>
        <p:nvSpPr>
          <p:cNvPr id="25" name="Shape 23"/>
          <p:cNvSpPr/>
          <p:nvPr/>
        </p:nvSpPr>
        <p:spPr>
          <a:xfrm>
            <a:off x="8527971" y="5777627"/>
            <a:ext cx="312658" cy="312658"/>
          </a:xfrm>
          <a:prstGeom prst="roundRect">
            <a:avLst>
              <a:gd name="adj" fmla="val 18671"/>
            </a:avLst>
          </a:prstGeom>
          <a:solidFill>
            <a:srgbClr val="F9D2D6"/>
          </a:solidFill>
          <a:ln w="7620">
            <a:solidFill>
              <a:srgbClr val="DFB8BC"/>
            </a:solidFill>
            <a:prstDash val="solid"/>
          </a:ln>
        </p:spPr>
      </p:sp>
      <p:sp>
        <p:nvSpPr>
          <p:cNvPr id="26" name="Text 24"/>
          <p:cNvSpPr/>
          <p:nvPr/>
        </p:nvSpPr>
        <p:spPr>
          <a:xfrm>
            <a:off x="8574584" y="5796796"/>
            <a:ext cx="219432" cy="274320"/>
          </a:xfrm>
          <a:prstGeom prst="rect">
            <a:avLst/>
          </a:prstGeom>
          <a:noFill/>
          <a:ln/>
        </p:spPr>
        <p:txBody>
          <a:bodyPr wrap="none" lIns="0" tIns="0" rIns="0" bIns="0" rtlCol="0" anchor="t"/>
          <a:lstStyle/>
          <a:p>
            <a:pPr algn="ctr" indent="0" marL="0">
              <a:lnSpc>
                <a:spcPts val="1700"/>
              </a:lnSpc>
              <a:buNone/>
            </a:pPr>
            <a:r>
              <a:rPr lang="en-US" sz="1700" dirty="0">
                <a:solidFill>
                  <a:srgbClr val="3B3535"/>
                </a:solidFill>
                <a:latin typeface="Sora Semi Bold" pitchFamily="34" charset="0"/>
                <a:ea typeface="Sora Semi Bold" pitchFamily="34" charset="-122"/>
                <a:cs typeface="Sora Semi Bold" pitchFamily="34" charset="-120"/>
              </a:rPr>
              <a:t>3</a:t>
            </a:r>
            <a:endParaRPr lang="en-US" sz="1700" dirty="0"/>
          </a:p>
        </p:txBody>
      </p:sp>
      <p:sp>
        <p:nvSpPr>
          <p:cNvPr id="27" name="Text 25"/>
          <p:cNvSpPr/>
          <p:nvPr/>
        </p:nvSpPr>
        <p:spPr>
          <a:xfrm>
            <a:off x="7769900" y="4621530"/>
            <a:ext cx="1828800" cy="228600"/>
          </a:xfrm>
          <a:prstGeom prst="rect">
            <a:avLst/>
          </a:prstGeom>
          <a:noFill/>
          <a:ln/>
        </p:spPr>
        <p:txBody>
          <a:bodyPr wrap="none" lIns="0" tIns="0" rIns="0" bIns="0" rtlCol="0" anchor="t"/>
          <a:lstStyle/>
          <a:p>
            <a:pPr algn="ctr" indent="0" marL="0">
              <a:lnSpc>
                <a:spcPts val="1800"/>
              </a:lnSpc>
              <a:buNone/>
            </a:pPr>
            <a:r>
              <a:rPr lang="en-US" sz="1400" dirty="0">
                <a:solidFill>
                  <a:srgbClr val="3B3535"/>
                </a:solidFill>
                <a:latin typeface="Sora Semi Bold" pitchFamily="34" charset="0"/>
                <a:ea typeface="Sora Semi Bold" pitchFamily="34" charset="-122"/>
                <a:cs typeface="Sora Semi Bold" pitchFamily="34" charset="-120"/>
              </a:rPr>
              <a:t>2021–2023</a:t>
            </a:r>
            <a:endParaRPr lang="en-US" sz="1400" dirty="0"/>
          </a:p>
        </p:txBody>
      </p:sp>
      <p:sp>
        <p:nvSpPr>
          <p:cNvPr id="28" name="Text 26"/>
          <p:cNvSpPr/>
          <p:nvPr/>
        </p:nvSpPr>
        <p:spPr>
          <a:xfrm>
            <a:off x="6171724" y="4933474"/>
            <a:ext cx="5025271" cy="444579"/>
          </a:xfrm>
          <a:prstGeom prst="rect">
            <a:avLst/>
          </a:prstGeom>
          <a:noFill/>
          <a:ln/>
        </p:spPr>
        <p:txBody>
          <a:bodyPr wrap="square" lIns="0" tIns="0" rIns="0" bIns="0" rtlCol="0" anchor="t"/>
          <a:lstStyle/>
          <a:p>
            <a:pPr algn="ctr" indent="0" marL="0">
              <a:lnSpc>
                <a:spcPts val="1750"/>
              </a:lnSpc>
              <a:buNone/>
            </a:pPr>
            <a:r>
              <a:rPr lang="en-US" sz="1050" dirty="0">
                <a:solidFill>
                  <a:srgbClr val="3B3535"/>
                </a:solidFill>
                <a:latin typeface="Sora Light" pitchFamily="34" charset="0"/>
                <a:ea typeface="Sora Light" pitchFamily="34" charset="-122"/>
                <a:cs typeface="Sora Light" pitchFamily="34" charset="-120"/>
              </a:rPr>
              <a:t>Sustainability claims become table stakes; traceability and carbon footprint labels emerge</a:t>
            </a:r>
            <a:endParaRPr lang="en-US" sz="1050" dirty="0"/>
          </a:p>
        </p:txBody>
      </p:sp>
      <p:sp>
        <p:nvSpPr>
          <p:cNvPr id="29" name="Shape 27"/>
          <p:cNvSpPr/>
          <p:nvPr/>
        </p:nvSpPr>
        <p:spPr>
          <a:xfrm>
            <a:off x="11415117" y="5933956"/>
            <a:ext cx="15240" cy="416957"/>
          </a:xfrm>
          <a:prstGeom prst="roundRect">
            <a:avLst>
              <a:gd name="adj" fmla="val 383045"/>
            </a:avLst>
          </a:prstGeom>
          <a:solidFill>
            <a:srgbClr val="DFB8BC"/>
          </a:solidFill>
          <a:ln/>
        </p:spPr>
      </p:sp>
      <p:sp>
        <p:nvSpPr>
          <p:cNvPr id="30" name="Shape 28"/>
          <p:cNvSpPr/>
          <p:nvPr/>
        </p:nvSpPr>
        <p:spPr>
          <a:xfrm>
            <a:off x="11266408" y="5777627"/>
            <a:ext cx="312658" cy="312658"/>
          </a:xfrm>
          <a:prstGeom prst="roundRect">
            <a:avLst>
              <a:gd name="adj" fmla="val 18671"/>
            </a:avLst>
          </a:prstGeom>
          <a:solidFill>
            <a:srgbClr val="F9D2D6"/>
          </a:solidFill>
          <a:ln w="7620">
            <a:solidFill>
              <a:srgbClr val="DFB8BC"/>
            </a:solidFill>
            <a:prstDash val="solid"/>
          </a:ln>
        </p:spPr>
      </p:sp>
      <p:sp>
        <p:nvSpPr>
          <p:cNvPr id="31" name="Text 29"/>
          <p:cNvSpPr/>
          <p:nvPr/>
        </p:nvSpPr>
        <p:spPr>
          <a:xfrm>
            <a:off x="11313021" y="5796796"/>
            <a:ext cx="219432" cy="274320"/>
          </a:xfrm>
          <a:prstGeom prst="rect">
            <a:avLst/>
          </a:prstGeom>
          <a:noFill/>
          <a:ln/>
        </p:spPr>
        <p:txBody>
          <a:bodyPr wrap="none" lIns="0" tIns="0" rIns="0" bIns="0" rtlCol="0" anchor="t"/>
          <a:lstStyle/>
          <a:p>
            <a:pPr algn="ctr" indent="0" marL="0">
              <a:lnSpc>
                <a:spcPts val="1700"/>
              </a:lnSpc>
              <a:buNone/>
            </a:pPr>
            <a:r>
              <a:rPr lang="en-US" sz="1700" dirty="0">
                <a:solidFill>
                  <a:srgbClr val="3B3535"/>
                </a:solidFill>
                <a:latin typeface="Sora Semi Bold" pitchFamily="34" charset="0"/>
                <a:ea typeface="Sora Semi Bold" pitchFamily="34" charset="-122"/>
                <a:cs typeface="Sora Semi Bold" pitchFamily="34" charset="-120"/>
              </a:rPr>
              <a:t>4</a:t>
            </a:r>
            <a:endParaRPr lang="en-US" sz="1700" dirty="0"/>
          </a:p>
        </p:txBody>
      </p:sp>
      <p:sp>
        <p:nvSpPr>
          <p:cNvPr id="32" name="Text 30"/>
          <p:cNvSpPr/>
          <p:nvPr/>
        </p:nvSpPr>
        <p:spPr>
          <a:xfrm>
            <a:off x="10508337" y="6489859"/>
            <a:ext cx="1828800" cy="228600"/>
          </a:xfrm>
          <a:prstGeom prst="rect">
            <a:avLst/>
          </a:prstGeom>
          <a:noFill/>
          <a:ln/>
        </p:spPr>
        <p:txBody>
          <a:bodyPr wrap="none" lIns="0" tIns="0" rIns="0" bIns="0" rtlCol="0" anchor="t"/>
          <a:lstStyle/>
          <a:p>
            <a:pPr algn="ctr" indent="0" marL="0">
              <a:lnSpc>
                <a:spcPts val="1800"/>
              </a:lnSpc>
              <a:buNone/>
            </a:pPr>
            <a:r>
              <a:rPr lang="en-US" sz="1400" dirty="0">
                <a:solidFill>
                  <a:srgbClr val="3B3535"/>
                </a:solidFill>
                <a:latin typeface="Sora Semi Bold" pitchFamily="34" charset="0"/>
                <a:ea typeface="Sora Semi Bold" pitchFamily="34" charset="-122"/>
                <a:cs typeface="Sora Semi Bold" pitchFamily="34" charset="-120"/>
              </a:rPr>
              <a:t>2024–2025</a:t>
            </a:r>
            <a:endParaRPr lang="en-US" sz="1400" dirty="0"/>
          </a:p>
        </p:txBody>
      </p:sp>
      <p:sp>
        <p:nvSpPr>
          <p:cNvPr id="33" name="Text 31"/>
          <p:cNvSpPr/>
          <p:nvPr/>
        </p:nvSpPr>
        <p:spPr>
          <a:xfrm>
            <a:off x="8910161" y="6801803"/>
            <a:ext cx="5025271" cy="444579"/>
          </a:xfrm>
          <a:prstGeom prst="rect">
            <a:avLst/>
          </a:prstGeom>
          <a:noFill/>
          <a:ln/>
        </p:spPr>
        <p:txBody>
          <a:bodyPr wrap="square" lIns="0" tIns="0" rIns="0" bIns="0" rtlCol="0" anchor="t"/>
          <a:lstStyle/>
          <a:p>
            <a:pPr algn="ctr" indent="0" marL="0">
              <a:lnSpc>
                <a:spcPts val="1750"/>
              </a:lnSpc>
              <a:buNone/>
            </a:pPr>
            <a:r>
              <a:rPr lang="en-US" sz="1050" dirty="0">
                <a:solidFill>
                  <a:srgbClr val="3B3535"/>
                </a:solidFill>
                <a:latin typeface="Sora Light" pitchFamily="34" charset="0"/>
                <a:ea typeface="Sora Light" pitchFamily="34" charset="-122"/>
                <a:cs typeface="Sora Light" pitchFamily="34" charset="-120"/>
              </a:rPr>
              <a:t>Functional coffees (adaptogens, probiotics) gain traction; direct-trade storytelling scales</a:t>
            </a:r>
            <a:endParaRPr lang="en-US" sz="1050" dirty="0"/>
          </a:p>
        </p:txBody>
      </p:sp>
      <p:sp>
        <p:nvSpPr>
          <p:cNvPr id="34" name="Text 32"/>
          <p:cNvSpPr/>
          <p:nvPr/>
        </p:nvSpPr>
        <p:spPr>
          <a:xfrm>
            <a:off x="555903" y="7402711"/>
            <a:ext cx="13518594" cy="444579"/>
          </a:xfrm>
          <a:prstGeom prst="rect">
            <a:avLst/>
          </a:prstGeom>
          <a:noFill/>
          <a:ln/>
        </p:spPr>
        <p:txBody>
          <a:bodyPr wrap="square" lIns="0" tIns="0" rIns="0" bIns="0" rtlCol="0" anchor="t"/>
          <a:lstStyle/>
          <a:p>
            <a:pPr algn="l" indent="0" marL="0">
              <a:lnSpc>
                <a:spcPts val="1750"/>
              </a:lnSpc>
              <a:buNone/>
            </a:pPr>
            <a:r>
              <a:rPr lang="en-US" sz="1050" dirty="0">
                <a:solidFill>
                  <a:srgbClr val="3B3535"/>
                </a:solidFill>
                <a:latin typeface="Sora Light" pitchFamily="34" charset="0"/>
                <a:ea typeface="Sora Light" pitchFamily="34" charset="-122"/>
                <a:cs typeface="Sora Light" pitchFamily="34" charset="-120"/>
              </a:rPr>
              <a:t>Understanding these trends allows roasters, retailers, and origin partners to align product development, marketing, and sourcing investments with where consumer dollars are flowing—and what claims will command premiums.</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2025-11-10T21:06:43Z</dcterms:created>
  <dcterms:modified xsi:type="dcterms:W3CDTF">2025-11-10T21:06:43Z</dcterms:modified>
</cp:coreProperties>
</file>